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4" r:id="rId6"/>
    <p:sldId id="265" r:id="rId7"/>
    <p:sldId id="266" r:id="rId8"/>
    <p:sldId id="267" r:id="rId9"/>
    <p:sldId id="261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FF"/>
    <a:srgbClr val="2D93FF"/>
    <a:srgbClr val="4AFFD8"/>
    <a:srgbClr val="F8F8F8"/>
    <a:srgbClr val="16C7BE"/>
    <a:srgbClr val="69B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3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F63F-FED8-41B1-AD48-8FD1E3062FA5}" type="datetimeFigureOut">
              <a:rPr lang="ru-RU" smtClean="0"/>
              <a:pPr/>
              <a:t>14.08.2023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220A-BBEC-44D4-9270-BB515914F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7377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F63F-FED8-41B1-AD48-8FD1E3062FA5}" type="datetimeFigureOut">
              <a:rPr lang="ru-RU" smtClean="0"/>
              <a:pPr/>
              <a:t>14.08.2023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220A-BBEC-44D4-9270-BB515914F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4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F63F-FED8-41B1-AD48-8FD1E3062FA5}" type="datetimeFigureOut">
              <a:rPr lang="ru-RU" smtClean="0"/>
              <a:pPr/>
              <a:t>14.08.2023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220A-BBEC-44D4-9270-BB515914F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606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F63F-FED8-41B1-AD48-8FD1E3062FA5}" type="datetimeFigureOut">
              <a:rPr lang="ru-RU" smtClean="0"/>
              <a:pPr/>
              <a:t>14.08.2023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220A-BBEC-44D4-9270-BB515914F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0054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F63F-FED8-41B1-AD48-8FD1E3062FA5}" type="datetimeFigureOut">
              <a:rPr lang="ru-RU" smtClean="0"/>
              <a:pPr/>
              <a:t>14.08.2023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220A-BBEC-44D4-9270-BB515914F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3716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F63F-FED8-41B1-AD48-8FD1E3062FA5}" type="datetimeFigureOut">
              <a:rPr lang="ru-RU" smtClean="0"/>
              <a:pPr/>
              <a:t>14.08.2023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220A-BBEC-44D4-9270-BB515914F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993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F63F-FED8-41B1-AD48-8FD1E3062FA5}" type="datetimeFigureOut">
              <a:rPr lang="ru-RU" smtClean="0"/>
              <a:pPr/>
              <a:t>14.08.2023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220A-BBEC-44D4-9270-BB515914F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028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F63F-FED8-41B1-AD48-8FD1E3062FA5}" type="datetimeFigureOut">
              <a:rPr lang="ru-RU" smtClean="0"/>
              <a:pPr/>
              <a:t>14.08.2023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220A-BBEC-44D4-9270-BB515914F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158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F63F-FED8-41B1-AD48-8FD1E3062FA5}" type="datetimeFigureOut">
              <a:rPr lang="ru-RU" smtClean="0"/>
              <a:pPr/>
              <a:t>14.08.2023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220A-BBEC-44D4-9270-BB515914F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136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F63F-FED8-41B1-AD48-8FD1E3062FA5}" type="datetimeFigureOut">
              <a:rPr lang="ru-RU" smtClean="0"/>
              <a:pPr/>
              <a:t>14.08.2023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220A-BBEC-44D4-9270-BB515914F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6981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F63F-FED8-41B1-AD48-8FD1E3062FA5}" type="datetimeFigureOut">
              <a:rPr lang="ru-RU" smtClean="0"/>
              <a:pPr/>
              <a:t>14.08.2023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220A-BBEC-44D4-9270-BB515914F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850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FF63F-FED8-41B1-AD48-8FD1E3062FA5}" type="datetimeFigureOut">
              <a:rPr lang="ru-RU" smtClean="0"/>
              <a:pPr/>
              <a:t>14.08.2023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4220A-BBEC-44D4-9270-BB515914F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088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1" Type="http://schemas.openxmlformats.org/officeDocument/2006/relationships/image" Target="NUL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11" Type="http://schemas.openxmlformats.org/officeDocument/2006/relationships/image" Target="NULL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4" Type="http://schemas.openxmlformats.org/officeDocument/2006/relationships/image" Target="../media/image3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7CFF"/>
              </a:gs>
              <a:gs pos="100000">
                <a:srgbClr val="69B0FF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E6DF2E7-0C0A-88BA-FF1C-21CF7B420CBF}"/>
              </a:ext>
            </a:extLst>
          </p:cNvPr>
          <p:cNvSpPr/>
          <p:nvPr/>
        </p:nvSpPr>
        <p:spPr>
          <a:xfrm>
            <a:off x="-32755" y="1910383"/>
            <a:ext cx="12224755" cy="307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5670">
              <a:defRPr/>
            </a:pPr>
            <a:endParaRPr lang="ru-RU" sz="933" b="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57" y="411680"/>
            <a:ext cx="3103442" cy="108702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44B436E1-75B9-494C-A8E2-2C1DA0749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533" y="2245360"/>
            <a:ext cx="4736050" cy="1881797"/>
          </a:xfrm>
        </p:spPr>
        <p:txBody>
          <a:bodyPr>
            <a:noAutofit/>
          </a:bodyPr>
          <a:lstStyle/>
          <a:p>
            <a:r>
              <a:rPr lang="ru-RU" sz="3733" b="1" dirty="0" smtClean="0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ЭЛЕКТРОННЫЕ УСЛУГИ РОСРЕЕСТРА</a:t>
            </a:r>
            <a:endParaRPr lang="ru-RU" sz="3733" b="1" dirty="0">
              <a:solidFill>
                <a:srgbClr val="007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61BBDC5-A263-B367-C49F-DFB02E5BFA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80" y="0"/>
            <a:ext cx="10332720" cy="685800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5364480" y="792480"/>
            <a:ext cx="6827520" cy="5913120"/>
            <a:chOff x="5098830" y="493419"/>
            <a:chExt cx="6827520" cy="5913120"/>
          </a:xfrm>
        </p:grpSpPr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58E1FBA4-21A8-EC75-99C0-788F6EC8C5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8433" t="13255" r="1418" b="9603"/>
            <a:stretch/>
          </p:blipFill>
          <p:spPr>
            <a:xfrm>
              <a:off x="5098830" y="493419"/>
              <a:ext cx="6827520" cy="5913120"/>
            </a:xfrm>
            <a:prstGeom prst="rect">
              <a:avLst/>
            </a:prstGeom>
          </p:spPr>
        </p:pic>
        <p:pic>
          <p:nvPicPr>
            <p:cNvPr id="4" name="Graphic 8">
              <a:extLst>
                <a:ext uri="{FF2B5EF4-FFF2-40B4-BE49-F238E27FC236}">
                  <a16:creationId xmlns:a16="http://schemas.microsoft.com/office/drawing/2014/main" xmlns="" id="{D63BB6CE-DE97-431A-AEF9-547E73110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6884409" y="1387725"/>
              <a:ext cx="3740634" cy="36599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97864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16934"/>
            <a:ext cx="12192000" cy="102616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203200" dist="38100" dir="5400000" algn="t" rotWithShape="0">
              <a:schemeClr val="bg2">
                <a:lumMod val="50000"/>
                <a:alpha val="7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611120" y="193039"/>
            <a:ext cx="862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УСЛУГ РОСРЕЕСТРА</a:t>
            </a:r>
            <a:endParaRPr lang="ru-RU" sz="3200" b="1" dirty="0">
              <a:solidFill>
                <a:srgbClr val="007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25384"/>
            <a:ext cx="2052320" cy="720086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0" y="5935132"/>
            <a:ext cx="12192000" cy="922867"/>
            <a:chOff x="0" y="5935132"/>
            <a:chExt cx="12192000" cy="92286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35132"/>
              <a:ext cx="12192000" cy="922867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C61BBDC5-A263-B367-C49F-DFB02E5BFA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4273"/>
            <a:stretch/>
          </p:blipFill>
          <p:spPr>
            <a:xfrm>
              <a:off x="685800" y="5960532"/>
              <a:ext cx="11506200" cy="897467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72994" y="1151544"/>
            <a:ext cx="1191191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	Направить </a:t>
            </a:r>
            <a:r>
              <a:rPr lang="ru-RU" dirty="0"/>
              <a:t>заявление или запрос, приложив необходимые документы, </a:t>
            </a:r>
            <a:r>
              <a:rPr lang="ru-RU" dirty="0" smtClean="0"/>
              <a:t>возможно </a:t>
            </a:r>
            <a:r>
              <a:rPr lang="ru-RU" dirty="0"/>
              <a:t>посредством </a:t>
            </a:r>
            <a:r>
              <a:rPr lang="ru-RU" dirty="0" smtClean="0"/>
              <a:t>                          сервисов </a:t>
            </a:r>
            <a:r>
              <a:rPr lang="ru-RU" dirty="0"/>
              <a:t>официального сайта </a:t>
            </a:r>
            <a:r>
              <a:rPr lang="ru-RU" dirty="0" err="1"/>
              <a:t>Росреестра</a:t>
            </a:r>
            <a:r>
              <a:rPr lang="ru-RU" dirty="0"/>
              <a:t> в разделе «Электронные услуги и сервисы» </a:t>
            </a:r>
            <a:r>
              <a:rPr lang="ru-RU" dirty="0" smtClean="0"/>
              <a:t>                                                    rosreestr.gov.ru </a:t>
            </a:r>
            <a:r>
              <a:rPr lang="ru-RU" dirty="0"/>
              <a:t>или портала </a:t>
            </a:r>
            <a:r>
              <a:rPr lang="ru-RU" dirty="0" err="1"/>
              <a:t>Госуслуг</a:t>
            </a:r>
            <a:r>
              <a:rPr lang="ru-RU" dirty="0"/>
              <a:t> </a:t>
            </a:r>
            <a:r>
              <a:rPr lang="ru-RU" dirty="0" smtClean="0"/>
              <a:t>gosuslugi.ru.</a:t>
            </a:r>
            <a:r>
              <a:rPr lang="ru-RU" dirty="0"/>
              <a:t> </a:t>
            </a:r>
            <a:r>
              <a:rPr lang="ru-RU" dirty="0" smtClean="0"/>
              <a:t>     </a:t>
            </a:r>
          </a:p>
          <a:p>
            <a:pPr algn="ctr"/>
            <a:r>
              <a:rPr lang="ru-RU" dirty="0" smtClean="0"/>
              <a:t>	Поставить </a:t>
            </a:r>
            <a:r>
              <a:rPr lang="ru-RU" dirty="0"/>
              <a:t>недвижимость на кадастровый учет, зарегистрировать права, получить о ней </a:t>
            </a:r>
            <a:r>
              <a:rPr lang="ru-RU" dirty="0" smtClean="0"/>
              <a:t>                                         сведения </a:t>
            </a:r>
            <a:r>
              <a:rPr lang="ru-RU" dirty="0"/>
              <a:t>можно в электронном </a:t>
            </a:r>
            <a:r>
              <a:rPr lang="ru-RU" dirty="0" smtClean="0"/>
              <a:t>виде </a:t>
            </a:r>
            <a:r>
              <a:rPr lang="ru-RU" dirty="0"/>
              <a:t>в сокращенные </a:t>
            </a:r>
            <a:r>
              <a:rPr lang="ru-RU" dirty="0" smtClean="0"/>
              <a:t>сроки. </a:t>
            </a:r>
            <a:endParaRPr lang="ru-RU" dirty="0"/>
          </a:p>
          <a:p>
            <a:pPr algn="ctr"/>
            <a:r>
              <a:rPr lang="ru-RU" dirty="0" smtClean="0"/>
              <a:t>В </a:t>
            </a:r>
            <a:r>
              <a:rPr lang="ru-RU" dirty="0"/>
              <a:t>личном кабинете на указанных сайтах Вы сможете отслеживать статус своих </a:t>
            </a:r>
            <a:r>
              <a:rPr lang="ru-RU" dirty="0" smtClean="0"/>
              <a:t>                                                                           обращений</a:t>
            </a:r>
            <a:r>
              <a:rPr lang="ru-RU" dirty="0"/>
              <a:t>, </a:t>
            </a:r>
            <a:r>
              <a:rPr lang="ru-RU" dirty="0" smtClean="0"/>
              <a:t> получать </a:t>
            </a:r>
            <a:r>
              <a:rPr lang="ru-RU" dirty="0"/>
              <a:t>уведомления о ходе их </a:t>
            </a:r>
            <a:r>
              <a:rPr lang="ru-RU" dirty="0" smtClean="0"/>
              <a:t>исполнения. </a:t>
            </a:r>
          </a:p>
          <a:p>
            <a:pPr algn="ctr"/>
            <a:r>
              <a:rPr lang="ru-RU" b="1" dirty="0" smtClean="0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Получить </a:t>
            </a:r>
            <a:r>
              <a:rPr lang="ru-RU" b="1" dirty="0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информацию </a:t>
            </a:r>
            <a:r>
              <a:rPr lang="ru-RU" b="1" dirty="0" err="1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ru-RU" b="1" dirty="0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можно в разделах сервисов </a:t>
            </a:r>
            <a:r>
              <a:rPr lang="ru-RU" b="1" dirty="0" err="1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Росреестра</a:t>
            </a:r>
            <a:r>
              <a:rPr lang="ru-RU" b="1" dirty="0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ru-RU" dirty="0" smtClean="0"/>
              <a:t>Справочная </a:t>
            </a:r>
            <a:r>
              <a:rPr lang="ru-RU" dirty="0"/>
              <a:t>информация по объектам </a:t>
            </a:r>
            <a:r>
              <a:rPr lang="ru-RU" dirty="0" smtClean="0"/>
              <a:t>недвижимости </a:t>
            </a:r>
            <a:endParaRPr lang="en-US" dirty="0" smtClean="0"/>
          </a:p>
          <a:p>
            <a:pPr algn="ctr"/>
            <a:r>
              <a:rPr lang="ru-RU" b="1" dirty="0" smtClean="0">
                <a:solidFill>
                  <a:srgbClr val="007CFF"/>
                </a:solidFill>
              </a:rPr>
              <a:t>(получите общедоступные сведения об объектах недвижимости </a:t>
            </a:r>
            <a:r>
              <a:rPr lang="en-US" b="1" dirty="0" smtClean="0">
                <a:solidFill>
                  <a:srgbClr val="007CFF"/>
                </a:solidFill>
              </a:rPr>
              <a:t>online)</a:t>
            </a:r>
            <a:r>
              <a:rPr lang="ru-RU" dirty="0" smtClean="0"/>
              <a:t>.</a:t>
            </a:r>
            <a:endParaRPr lang="ru-RU" dirty="0"/>
          </a:p>
          <a:p>
            <a:pPr algn="ctr"/>
            <a:r>
              <a:rPr lang="ru-RU" dirty="0"/>
              <a:t>Проверка электронного документа получите печатное представление электронного документа </a:t>
            </a:r>
            <a:endParaRPr lang="ru-RU" dirty="0" smtClean="0"/>
          </a:p>
          <a:p>
            <a:pPr algn="ctr"/>
            <a:r>
              <a:rPr lang="ru-RU" dirty="0" smtClean="0"/>
              <a:t>и </a:t>
            </a:r>
            <a:r>
              <a:rPr lang="ru-RU" dirty="0"/>
              <a:t>проверьте корректность его электронной </a:t>
            </a:r>
            <a:r>
              <a:rPr lang="ru-RU" dirty="0" smtClean="0"/>
              <a:t>подписи </a:t>
            </a:r>
            <a:r>
              <a:rPr lang="ru-RU" b="1" dirty="0" smtClean="0">
                <a:solidFill>
                  <a:srgbClr val="007CFF"/>
                </a:solidFill>
              </a:rPr>
              <a:t>(получите печатное представление </a:t>
            </a:r>
          </a:p>
          <a:p>
            <a:pPr algn="ctr"/>
            <a:r>
              <a:rPr lang="ru-RU" b="1" dirty="0" smtClean="0">
                <a:solidFill>
                  <a:srgbClr val="007CFF"/>
                </a:solidFill>
              </a:rPr>
              <a:t>электронного документа и проверьте корректность его электронной подписи)</a:t>
            </a:r>
            <a:r>
              <a:rPr lang="ru-RU" dirty="0" smtClean="0"/>
              <a:t>.</a:t>
            </a:r>
            <a:endParaRPr lang="ru-RU" dirty="0"/>
          </a:p>
          <a:p>
            <a:pPr algn="ctr"/>
            <a:r>
              <a:rPr lang="ru-RU" dirty="0"/>
              <a:t>Проверка исполнения запроса (заявления</a:t>
            </a:r>
            <a:r>
              <a:rPr lang="ru-RU" dirty="0" smtClean="0"/>
              <a:t>)                                                                                                                                                  </a:t>
            </a:r>
            <a:r>
              <a:rPr lang="ru-RU" b="1" dirty="0" smtClean="0">
                <a:solidFill>
                  <a:srgbClr val="007CFF"/>
                </a:solidFill>
              </a:rPr>
              <a:t>(узнайте на каком этапе обработки находится Ваше обращение)</a:t>
            </a:r>
            <a:r>
              <a:rPr lang="ru-RU" dirty="0" smtClean="0"/>
              <a:t>.</a:t>
            </a:r>
            <a:endParaRPr lang="ru-RU" dirty="0"/>
          </a:p>
          <a:p>
            <a:pPr algn="ctr"/>
            <a:r>
              <a:rPr lang="ru-RU" dirty="0" smtClean="0"/>
              <a:t>Извещения </a:t>
            </a:r>
            <a:r>
              <a:rPr lang="ru-RU" dirty="0"/>
              <a:t>о продаже доли в </a:t>
            </a:r>
            <a:r>
              <a:rPr lang="ru-RU" dirty="0" smtClean="0"/>
              <a:t>праве </a:t>
            </a:r>
            <a:r>
              <a:rPr lang="ru-RU" b="1" dirty="0" smtClean="0">
                <a:solidFill>
                  <a:srgbClr val="007CFF"/>
                </a:solidFill>
              </a:rPr>
              <a:t>(ознакомьтесь </a:t>
            </a:r>
            <a:r>
              <a:rPr lang="ru-RU" b="1" dirty="0">
                <a:solidFill>
                  <a:srgbClr val="007CFF"/>
                </a:solidFill>
              </a:rPr>
              <a:t>с опубликованными извещениями </a:t>
            </a:r>
            <a:endParaRPr lang="ru-RU" b="1" dirty="0" smtClean="0">
              <a:solidFill>
                <a:srgbClr val="007CFF"/>
              </a:solidFill>
            </a:endParaRPr>
          </a:p>
          <a:p>
            <a:pPr algn="ctr"/>
            <a:r>
              <a:rPr lang="ru-RU" b="1" dirty="0" smtClean="0">
                <a:solidFill>
                  <a:srgbClr val="007CFF"/>
                </a:solidFill>
              </a:rPr>
              <a:t>о </a:t>
            </a:r>
            <a:r>
              <a:rPr lang="ru-RU" b="1" dirty="0">
                <a:solidFill>
                  <a:srgbClr val="007CFF"/>
                </a:solidFill>
              </a:rPr>
              <a:t>продаже доли в праве общей долевой </a:t>
            </a:r>
            <a:r>
              <a:rPr lang="ru-RU" b="1" dirty="0" smtClean="0">
                <a:solidFill>
                  <a:srgbClr val="007CFF"/>
                </a:solidFill>
              </a:rPr>
              <a:t>собственности)</a:t>
            </a:r>
            <a:r>
              <a:rPr lang="ru-RU" dirty="0" smtClean="0"/>
              <a:t>.</a:t>
            </a:r>
            <a:endParaRPr lang="ru-RU" dirty="0"/>
          </a:p>
          <a:p>
            <a:pPr algn="ctr"/>
            <a:r>
              <a:rPr lang="ru-RU" dirty="0"/>
              <a:t>Жизненные ситуации </a:t>
            </a:r>
            <a:r>
              <a:rPr lang="ru-RU" b="1" dirty="0" smtClean="0">
                <a:solidFill>
                  <a:srgbClr val="007CFF"/>
                </a:solidFill>
              </a:rPr>
              <a:t>(получите </a:t>
            </a:r>
            <a:r>
              <a:rPr lang="ru-RU" b="1" dirty="0">
                <a:solidFill>
                  <a:srgbClr val="007CFF"/>
                </a:solidFill>
              </a:rPr>
              <a:t>информацию по условиям предоставления </a:t>
            </a:r>
            <a:endParaRPr lang="ru-RU" b="1" dirty="0" smtClean="0">
              <a:solidFill>
                <a:srgbClr val="007CFF"/>
              </a:solidFill>
            </a:endParaRPr>
          </a:p>
          <a:p>
            <a:pPr algn="ctr"/>
            <a:r>
              <a:rPr lang="ru-RU" b="1" dirty="0" smtClean="0">
                <a:solidFill>
                  <a:srgbClr val="007CFF"/>
                </a:solidFill>
              </a:rPr>
              <a:t>государственной </a:t>
            </a:r>
            <a:r>
              <a:rPr lang="ru-RU" b="1" dirty="0">
                <a:solidFill>
                  <a:srgbClr val="007CFF"/>
                </a:solidFill>
              </a:rPr>
              <a:t>услуги в соответствии с Вашей жизненной </a:t>
            </a:r>
            <a:r>
              <a:rPr lang="ru-RU" b="1" dirty="0" smtClean="0">
                <a:solidFill>
                  <a:srgbClr val="007CFF"/>
                </a:solidFill>
              </a:rPr>
              <a:t>ситуацией)</a:t>
            </a:r>
            <a:r>
              <a:rPr lang="ru-RU" dirty="0" smtClean="0"/>
              <a:t>.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10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6" y="1272159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" y="2041353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" y="2565011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24" y="3464585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6" y="4035152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6" y="4856247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6" y="5367727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6" y="5919354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3633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1009226"/>
            <a:ext cx="12192000" cy="5848774"/>
            <a:chOff x="0" y="1009226"/>
            <a:chExt cx="12192000" cy="584877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1009226"/>
              <a:ext cx="12192000" cy="5848774"/>
            </a:xfrm>
            <a:prstGeom prst="rect">
              <a:avLst/>
            </a:prstGeom>
            <a:gradFill>
              <a:gsLst>
                <a:gs pos="0">
                  <a:srgbClr val="4AFFD8"/>
                </a:gs>
                <a:gs pos="53000">
                  <a:srgbClr val="2D93FF"/>
                </a:gs>
                <a:gs pos="100000">
                  <a:srgbClr val="4AFFD8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C61BBDC5-A263-B367-C49F-DFB02E5BF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6573" y="1091104"/>
              <a:ext cx="8565427" cy="5685018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C61BBDC5-A263-B367-C49F-DFB02E5BF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1151544"/>
              <a:ext cx="8565427" cy="5685018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0" y="-16934"/>
            <a:ext cx="12192000" cy="102616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203200" dist="38100" dir="5400000" algn="t" rotWithShape="0">
              <a:schemeClr val="bg2">
                <a:lumMod val="50000"/>
                <a:alpha val="7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119688"/>
            <a:ext cx="2052320" cy="720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1600" y="244162"/>
            <a:ext cx="862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 ЭЛЕКТРОННЫХ СДЕЛОК</a:t>
            </a:r>
            <a:r>
              <a:rPr lang="ru-RU" sz="3200" b="1" dirty="0" smtClean="0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rgbClr val="007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8897" y="1030663"/>
            <a:ext cx="118624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Электронная цифровая подпись </a:t>
            </a:r>
            <a:r>
              <a:rPr lang="ru-RU" sz="2000" dirty="0" smtClean="0"/>
              <a:t>(ЭП </a:t>
            </a:r>
            <a:r>
              <a:rPr lang="ru-RU" sz="2000" dirty="0"/>
              <a:t>или </a:t>
            </a:r>
            <a:r>
              <a:rPr lang="ru-RU" sz="2000" dirty="0" smtClean="0"/>
              <a:t>ЭЦП) -  </a:t>
            </a:r>
          </a:p>
          <a:p>
            <a:pPr algn="ctr"/>
            <a:r>
              <a:rPr lang="ru-RU" sz="2000" dirty="0" smtClean="0"/>
              <a:t>это средство </a:t>
            </a:r>
            <a:r>
              <a:rPr lang="ru-RU" sz="2000" dirty="0"/>
              <a:t>защиты электронного </a:t>
            </a:r>
            <a:r>
              <a:rPr lang="ru-RU" sz="2000" dirty="0" smtClean="0"/>
              <a:t>документооборота.</a:t>
            </a:r>
            <a:endParaRPr lang="ru-RU" sz="2000" dirty="0"/>
          </a:p>
          <a:p>
            <a:pPr algn="ctr"/>
            <a:r>
              <a:rPr lang="ru-RU" sz="2000" dirty="0" smtClean="0"/>
              <a:t>Для </a:t>
            </a:r>
            <a:r>
              <a:rPr lang="ru-RU" sz="2000" dirty="0"/>
              <a:t>обращения за услугами Росреестра в электронном виде необходимо иметь </a:t>
            </a:r>
            <a:r>
              <a:rPr lang="ru-RU" sz="2000" dirty="0" smtClean="0"/>
              <a:t>                                                усиленную </a:t>
            </a:r>
            <a:r>
              <a:rPr lang="ru-RU" sz="2000" dirty="0"/>
              <a:t>квалифицированную электронную подпись </a:t>
            </a:r>
            <a:r>
              <a:rPr lang="ru-RU" sz="2000" dirty="0" smtClean="0"/>
              <a:t>(УКЭП)</a:t>
            </a:r>
            <a:r>
              <a:rPr lang="en-US" sz="2000" dirty="0" smtClean="0"/>
              <a:t> -</a:t>
            </a:r>
            <a:r>
              <a:rPr lang="ru-RU" sz="2000" dirty="0" smtClean="0"/>
              <a:t>  </a:t>
            </a:r>
            <a:r>
              <a:rPr lang="ru-RU" sz="2000" dirty="0"/>
              <a:t>самый защищенный </a:t>
            </a:r>
            <a:r>
              <a:rPr lang="ru-RU" sz="2000" dirty="0" smtClean="0"/>
              <a:t>                                                          вид </a:t>
            </a:r>
            <a:r>
              <a:rPr lang="ru-RU" sz="2000" dirty="0"/>
              <a:t>ЭП, </a:t>
            </a:r>
            <a:r>
              <a:rPr lang="ru-RU" sz="2000" dirty="0" smtClean="0"/>
              <a:t>который </a:t>
            </a:r>
            <a:r>
              <a:rPr lang="ru-RU" sz="2000" dirty="0"/>
              <a:t>выдают только </a:t>
            </a:r>
            <a:r>
              <a:rPr lang="ru-RU" sz="2000" dirty="0" smtClean="0"/>
              <a:t>аккредитованные  удостоверяющие центры.</a:t>
            </a:r>
            <a:endParaRPr lang="ru-RU" sz="2000" dirty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Где </a:t>
            </a:r>
            <a:r>
              <a:rPr lang="ru-RU" sz="2000" dirty="0"/>
              <a:t>и как получить УКЭП, можно узнать на официальном сайте </a:t>
            </a:r>
            <a:r>
              <a:rPr lang="ru-RU" sz="2000" dirty="0" smtClean="0"/>
              <a:t>                                                                                   </a:t>
            </a:r>
            <a:r>
              <a:rPr lang="ru-RU" sz="2000" dirty="0" smtClean="0"/>
              <a:t>Росреестра</a:t>
            </a:r>
            <a:r>
              <a:rPr lang="ru-RU" sz="2000" dirty="0" smtClean="0"/>
              <a:t>:</a:t>
            </a:r>
            <a:r>
              <a:rPr lang="ru-RU" sz="2000" dirty="0" smtClean="0"/>
              <a:t> </a:t>
            </a:r>
            <a:r>
              <a:rPr lang="ru-RU" sz="2000" dirty="0" smtClean="0"/>
              <a:t>rosreestr.gov.ru</a:t>
            </a:r>
            <a:r>
              <a:rPr lang="ru-RU" sz="2000" dirty="0"/>
              <a:t>. </a:t>
            </a:r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Многие </a:t>
            </a:r>
            <a:r>
              <a:rPr lang="ru-RU" sz="2000" dirty="0"/>
              <a:t>застройщики свои договоры участия в долевом строительстве </a:t>
            </a:r>
            <a:r>
              <a:rPr lang="ru-RU" sz="2000" dirty="0" smtClean="0"/>
              <a:t>                                                            регистрируют  в </a:t>
            </a:r>
            <a:r>
              <a:rPr lang="ru-RU" sz="2000" dirty="0"/>
              <a:t>электронном виде. Оформить электронную сделку можно у самого </a:t>
            </a:r>
            <a:endParaRPr lang="ru-RU" sz="2000" dirty="0" smtClean="0"/>
          </a:p>
          <a:p>
            <a:pPr algn="ctr"/>
            <a:r>
              <a:rPr lang="ru-RU" sz="2000" dirty="0" smtClean="0"/>
              <a:t>за </a:t>
            </a:r>
            <a:r>
              <a:rPr lang="ru-RU" sz="2000" dirty="0"/>
              <a:t>застройщика, через банк или </a:t>
            </a:r>
            <a:r>
              <a:rPr lang="ru-RU" sz="2000" dirty="0" smtClean="0"/>
              <a:t>нотариуса. При </a:t>
            </a:r>
            <a:r>
              <a:rPr lang="ru-RU" sz="2000" dirty="0"/>
              <a:t>направлении электронных </a:t>
            </a:r>
            <a:r>
              <a:rPr lang="ru-RU" sz="2000" dirty="0" smtClean="0"/>
              <a:t>                                                                        документов </a:t>
            </a:r>
            <a:r>
              <a:rPr lang="ru-RU" sz="2000" dirty="0"/>
              <a:t>с помощью банка или электронной площадки выпуск УКЭП входит </a:t>
            </a:r>
            <a:r>
              <a:rPr lang="ru-RU" sz="2000" dirty="0" smtClean="0"/>
              <a:t>                                                                     в </a:t>
            </a:r>
            <a:r>
              <a:rPr lang="ru-RU" sz="2000" dirty="0"/>
              <a:t>стоимость услуги и </a:t>
            </a:r>
            <a:r>
              <a:rPr lang="ru-RU" sz="2000" dirty="0" smtClean="0"/>
              <a:t>получать </a:t>
            </a:r>
            <a:r>
              <a:rPr lang="ru-RU" sz="2000" dirty="0"/>
              <a:t>ее самостоятельно не нужно.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Проверить </a:t>
            </a:r>
            <a:r>
              <a:rPr lang="ru-RU" sz="2000" dirty="0"/>
              <a:t>электронную подпись на документе можно </a:t>
            </a:r>
            <a:r>
              <a:rPr lang="ru-RU" sz="2000" dirty="0" smtClean="0"/>
              <a:t>на                                                                                             </a:t>
            </a:r>
            <a:r>
              <a:rPr lang="ru-RU" sz="2000" dirty="0" err="1" smtClean="0"/>
              <a:t>Госуслугах</a:t>
            </a:r>
            <a:r>
              <a:rPr lang="ru-RU" sz="2000" dirty="0" smtClean="0"/>
              <a:t>  </a:t>
            </a:r>
            <a:r>
              <a:rPr lang="ru-RU" sz="2000" dirty="0"/>
              <a:t>gosuslugi.ru в разделе </a:t>
            </a:r>
            <a:r>
              <a:rPr lang="ru-RU" sz="2000" dirty="0" smtClean="0"/>
              <a:t>«</a:t>
            </a:r>
            <a:r>
              <a:rPr lang="ru-RU" sz="2000" dirty="0"/>
              <a:t>Проверка </a:t>
            </a:r>
            <a:endParaRPr lang="ru-RU" sz="2000" dirty="0" smtClean="0"/>
          </a:p>
          <a:p>
            <a:pPr algn="ctr"/>
            <a:r>
              <a:rPr lang="ru-RU" sz="2000" dirty="0" smtClean="0"/>
              <a:t>электронной </a:t>
            </a:r>
            <a:r>
              <a:rPr lang="ru-RU" sz="2000" dirty="0"/>
              <a:t>подписи электронного документа</a:t>
            </a:r>
            <a:r>
              <a:rPr lang="ru-RU" sz="2000" dirty="0" smtClean="0"/>
              <a:t>».</a:t>
            </a:r>
            <a:endParaRPr lang="ru-RU" sz="2000" dirty="0"/>
          </a:p>
        </p:txBody>
      </p:sp>
      <p:pic>
        <p:nvPicPr>
          <p:cNvPr id="10" name="Icon_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2" y="1172333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con_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09" y="2988733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con_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09" y="3886103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con_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09" y="5710784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9968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16934"/>
            <a:ext cx="12192000" cy="102616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203200" dist="38100" dir="5400000" algn="t" rotWithShape="0">
              <a:schemeClr val="bg2">
                <a:lumMod val="50000"/>
                <a:alpha val="7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611120" y="193039"/>
            <a:ext cx="862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ЭЛЕКТРОННЫЙ ДОКУМЕНТ?</a:t>
            </a:r>
            <a:endParaRPr lang="ru-RU" sz="3200" b="1" dirty="0">
              <a:solidFill>
                <a:srgbClr val="007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25384"/>
            <a:ext cx="2052320" cy="720086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0" y="5935132"/>
            <a:ext cx="12192000" cy="922867"/>
            <a:chOff x="0" y="5935132"/>
            <a:chExt cx="12192000" cy="92286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35132"/>
              <a:ext cx="12192000" cy="922867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C61BBDC5-A263-B367-C49F-DFB02E5BFA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4273"/>
            <a:stretch/>
          </p:blipFill>
          <p:spPr>
            <a:xfrm>
              <a:off x="685800" y="5960532"/>
              <a:ext cx="11506200" cy="897467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72994" y="1151544"/>
            <a:ext cx="1191191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	Электронный документ – это аналог подлинника документа на бумажном носителе, который обладает равной юридической силой с документом на бумаге. Электронный документ создается в                                                     электронной форме и подписывается УКЭП всех участников сделки.     </a:t>
            </a:r>
          </a:p>
          <a:p>
            <a:pPr algn="ctr"/>
            <a:r>
              <a:rPr lang="ru-RU" dirty="0"/>
              <a:t>	Сейчас для подачи документов на регистрацию права собственности личное присутствие не обязательно - документы можно подать в цифровом формате, </a:t>
            </a:r>
            <a:r>
              <a:rPr lang="ru-RU" dirty="0" smtClean="0"/>
              <a:t>а </a:t>
            </a:r>
            <a:r>
              <a:rPr lang="ru-RU" dirty="0"/>
              <a:t>оформить сделку - через банк или </a:t>
            </a:r>
            <a:r>
              <a:rPr lang="ru-RU" dirty="0" smtClean="0"/>
              <a:t>нотариуса. </a:t>
            </a:r>
          </a:p>
          <a:p>
            <a:pPr algn="ctr"/>
            <a:r>
              <a:rPr lang="ru-RU" dirty="0" smtClean="0"/>
              <a:t>Документы можно направить через: </a:t>
            </a:r>
          </a:p>
          <a:p>
            <a:pPr marL="285750" indent="-285750" algn="ctr">
              <a:buFontTx/>
              <a:buChar char="-"/>
            </a:pPr>
            <a:r>
              <a:rPr lang="ru-RU" dirty="0" smtClean="0"/>
              <a:t>личный </a:t>
            </a:r>
            <a:r>
              <a:rPr lang="ru-RU" dirty="0"/>
              <a:t>кабинет на сайте </a:t>
            </a:r>
            <a:r>
              <a:rPr lang="ru-RU" dirty="0" err="1"/>
              <a:t>Росреестра</a:t>
            </a:r>
            <a:r>
              <a:rPr lang="ru-RU" dirty="0"/>
              <a:t> </a:t>
            </a:r>
            <a:r>
              <a:rPr lang="ru-RU" dirty="0" smtClean="0"/>
              <a:t>rosreestr.gov.ru; </a:t>
            </a:r>
          </a:p>
          <a:p>
            <a:pPr marL="285750" indent="-285750" algn="ctr">
              <a:buFontTx/>
              <a:buChar char="-"/>
            </a:pPr>
            <a:r>
              <a:rPr lang="ru-RU" dirty="0" smtClean="0"/>
              <a:t>личный </a:t>
            </a:r>
            <a:r>
              <a:rPr lang="ru-RU" dirty="0"/>
              <a:t>кабинет на портале </a:t>
            </a:r>
            <a:r>
              <a:rPr lang="ru-RU" dirty="0" err="1"/>
              <a:t>Госуслуг</a:t>
            </a:r>
            <a:r>
              <a:rPr lang="ru-RU" dirty="0"/>
              <a:t> </a:t>
            </a:r>
            <a:r>
              <a:rPr lang="ru-RU" dirty="0" smtClean="0"/>
              <a:t>gosuslugi.ru;</a:t>
            </a:r>
          </a:p>
          <a:p>
            <a:pPr marL="285750" indent="-285750" algn="ctr">
              <a:buFontTx/>
              <a:buChar char="-"/>
            </a:pPr>
            <a:r>
              <a:rPr lang="ru-RU" dirty="0" smtClean="0"/>
              <a:t> </a:t>
            </a:r>
            <a:r>
              <a:rPr lang="ru-RU" dirty="0"/>
              <a:t>организации, взаимодействующие </a:t>
            </a:r>
            <a:r>
              <a:rPr lang="ru-RU" dirty="0" smtClean="0"/>
              <a:t>с </a:t>
            </a:r>
            <a:r>
              <a:rPr lang="ru-RU" dirty="0" err="1" smtClean="0"/>
              <a:t>Росреестром</a:t>
            </a:r>
            <a:r>
              <a:rPr lang="ru-RU" dirty="0" smtClean="0"/>
              <a:t>.</a:t>
            </a:r>
            <a:endParaRPr lang="ru-RU" dirty="0"/>
          </a:p>
          <a:p>
            <a:pPr algn="ctr"/>
            <a:r>
              <a:rPr lang="ru-RU" dirty="0"/>
              <a:t>После электронной регистрации выдаются выписки </a:t>
            </a:r>
            <a:r>
              <a:rPr lang="ru-RU" dirty="0" smtClean="0"/>
              <a:t> из ЕГРН, они подписываются УКЭП                                                          регистратора прав и направляются на электронную почту заявителей в виде ссылки для скачивания. </a:t>
            </a:r>
          </a:p>
          <a:p>
            <a:pPr algn="ctr"/>
            <a:endParaRPr lang="ru-RU" b="1" dirty="0" smtClean="0">
              <a:solidFill>
                <a:srgbClr val="007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преимущества подачи в электронном виде: </a:t>
            </a:r>
            <a:endParaRPr lang="ru-RU" b="1" dirty="0">
              <a:solidFill>
                <a:srgbClr val="007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/>
              <a:t> </a:t>
            </a:r>
            <a:r>
              <a:rPr lang="ru-RU" dirty="0" smtClean="0"/>
              <a:t>Одномоментное </a:t>
            </a:r>
            <a:r>
              <a:rPr lang="ru-RU" dirty="0"/>
              <a:t>предоставление любого количества заявлений </a:t>
            </a:r>
            <a:endParaRPr lang="ru-RU" dirty="0" smtClean="0"/>
          </a:p>
          <a:p>
            <a:pPr algn="ctr"/>
            <a:r>
              <a:rPr lang="ru-RU" dirty="0" smtClean="0"/>
              <a:t>в </a:t>
            </a:r>
            <a:r>
              <a:rPr lang="ru-RU" dirty="0"/>
              <a:t>отношении любого количества объектов </a:t>
            </a:r>
            <a:r>
              <a:rPr lang="ru-RU" dirty="0" smtClean="0"/>
              <a:t>недвижимости.</a:t>
            </a:r>
            <a:endParaRPr lang="ru-RU" dirty="0"/>
          </a:p>
          <a:p>
            <a:pPr algn="ctr"/>
            <a:r>
              <a:rPr lang="ru-RU" dirty="0" smtClean="0"/>
              <a:t> Направление </a:t>
            </a:r>
            <a:r>
              <a:rPr lang="ru-RU" dirty="0"/>
              <a:t>документов в любое время суток, находясь в любом месте, где доступен </a:t>
            </a:r>
            <a:r>
              <a:rPr lang="ru-RU" dirty="0" smtClean="0"/>
              <a:t>Интернет.</a:t>
            </a:r>
            <a:endParaRPr lang="ru-RU" dirty="0"/>
          </a:p>
          <a:p>
            <a:pPr algn="ctr"/>
            <a:r>
              <a:rPr lang="ru-RU" dirty="0" smtClean="0"/>
              <a:t>Срок </a:t>
            </a:r>
            <a:r>
              <a:rPr lang="ru-RU" dirty="0"/>
              <a:t>электронной регистрации сокращается на два дня, </a:t>
            </a:r>
            <a:r>
              <a:rPr lang="ru-RU" dirty="0" smtClean="0"/>
              <a:t>а при </a:t>
            </a:r>
            <a:r>
              <a:rPr lang="ru-RU" dirty="0"/>
              <a:t>отсутствии замечаний </a:t>
            </a:r>
            <a:r>
              <a:rPr lang="ru-RU" dirty="0" smtClean="0"/>
              <a:t>                                                               регистрационные действия проводятся за один </a:t>
            </a:r>
            <a:r>
              <a:rPr lang="ru-RU" dirty="0"/>
              <a:t>рабочий </a:t>
            </a:r>
            <a:r>
              <a:rPr lang="ru-RU" dirty="0" smtClean="0"/>
              <a:t>день.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10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6" y="1230781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" y="2041353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24" y="2702791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23" y="3700550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10" y="4844322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11" y="5389727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12" y="5876638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5512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1028478"/>
            <a:ext cx="12192000" cy="5848774"/>
            <a:chOff x="0" y="1009226"/>
            <a:chExt cx="12192000" cy="584877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1009226"/>
              <a:ext cx="12192000" cy="5848774"/>
            </a:xfrm>
            <a:prstGeom prst="rect">
              <a:avLst/>
            </a:prstGeom>
            <a:gradFill>
              <a:gsLst>
                <a:gs pos="0">
                  <a:srgbClr val="4AFFD8"/>
                </a:gs>
                <a:gs pos="53000">
                  <a:srgbClr val="2D93FF"/>
                </a:gs>
                <a:gs pos="100000">
                  <a:srgbClr val="4AFFD8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C61BBDC5-A263-B367-C49F-DFB02E5BF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6573" y="1091104"/>
              <a:ext cx="8565427" cy="5685018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C61BBDC5-A263-B367-C49F-DFB02E5BF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1151544"/>
              <a:ext cx="8565427" cy="5685018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0" y="-16934"/>
            <a:ext cx="12192000" cy="102616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203200" dist="38100" dir="5400000" algn="t" rotWithShape="0">
              <a:schemeClr val="bg2">
                <a:lumMod val="50000"/>
                <a:alpha val="7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119688"/>
            <a:ext cx="2052320" cy="720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1600" y="244162"/>
            <a:ext cx="862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СДЕЛКА КУПЛИ-ПРОДАЖИ</a:t>
            </a:r>
            <a:endParaRPr lang="ru-RU" sz="3200" b="1" dirty="0">
              <a:solidFill>
                <a:srgbClr val="007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8897" y="1030663"/>
            <a:ext cx="1186248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Для государственной регистрации перехода права необходимо представить:</a:t>
            </a:r>
            <a:endParaRPr lang="ru-RU" sz="2000" dirty="0"/>
          </a:p>
          <a:p>
            <a:pPr algn="ctr"/>
            <a:r>
              <a:rPr lang="ru-RU" sz="2000" dirty="0"/>
              <a:t>- заявление о государственной регистрации перехода права от </a:t>
            </a:r>
            <a:r>
              <a:rPr lang="ru-RU" sz="2000" dirty="0" smtClean="0"/>
              <a:t>продавца;</a:t>
            </a:r>
            <a:endParaRPr lang="ru-RU" sz="2000" dirty="0"/>
          </a:p>
          <a:p>
            <a:pPr marL="342900" indent="-342900" algn="ctr">
              <a:buFontTx/>
              <a:buChar char="-"/>
            </a:pPr>
            <a:r>
              <a:rPr lang="ru-RU" sz="2000" dirty="0" smtClean="0"/>
              <a:t>заявление </a:t>
            </a:r>
            <a:r>
              <a:rPr lang="ru-RU" sz="2000" dirty="0"/>
              <a:t>о государственной регистрации права собственности </a:t>
            </a:r>
            <a:endParaRPr lang="ru-RU" sz="2000" dirty="0" smtClean="0"/>
          </a:p>
          <a:p>
            <a:pPr algn="ctr"/>
            <a:r>
              <a:rPr lang="ru-RU" sz="2000" dirty="0" smtClean="0"/>
              <a:t>(</a:t>
            </a:r>
            <a:r>
              <a:rPr lang="ru-RU" sz="2000" dirty="0"/>
              <a:t>общей долевой собственности) от </a:t>
            </a:r>
            <a:r>
              <a:rPr lang="ru-RU" sz="2000" dirty="0" smtClean="0"/>
              <a:t>покупателя;</a:t>
            </a:r>
            <a:endParaRPr lang="ru-RU" sz="2000" dirty="0"/>
          </a:p>
          <a:p>
            <a:pPr algn="ctr"/>
            <a:r>
              <a:rPr lang="ru-RU" sz="2000" dirty="0"/>
              <a:t>- </a:t>
            </a:r>
            <a:r>
              <a:rPr lang="ru-RU" sz="2000" dirty="0" smtClean="0"/>
              <a:t>договор купли-продажи</a:t>
            </a:r>
            <a:r>
              <a:rPr lang="ru-RU" sz="2000" dirty="0"/>
              <a:t>, подписанный УКЭП сторон </a:t>
            </a:r>
            <a:r>
              <a:rPr lang="ru-RU" sz="2000" dirty="0" smtClean="0"/>
              <a:t>сделки;</a:t>
            </a:r>
            <a:endParaRPr lang="ru-RU" sz="2000" dirty="0"/>
          </a:p>
          <a:p>
            <a:pPr marL="342900" indent="-342900" algn="ctr">
              <a:buFontTx/>
              <a:buChar char="-"/>
            </a:pPr>
            <a:r>
              <a:rPr lang="ru-RU" sz="2000" dirty="0" smtClean="0"/>
              <a:t>если </a:t>
            </a:r>
            <a:r>
              <a:rPr lang="ru-RU" sz="2000" dirty="0"/>
              <a:t>второй супруг титульный собственник </a:t>
            </a:r>
            <a:r>
              <a:rPr lang="ru-RU" sz="2000" dirty="0" smtClean="0"/>
              <a:t>- </a:t>
            </a:r>
            <a:r>
              <a:rPr lang="ru-RU" sz="2000" dirty="0"/>
              <a:t>нотариально </a:t>
            </a:r>
            <a:endParaRPr lang="ru-RU" sz="2000" dirty="0" smtClean="0"/>
          </a:p>
          <a:p>
            <a:pPr algn="ctr"/>
            <a:r>
              <a:rPr lang="ru-RU" sz="2000" dirty="0" smtClean="0"/>
              <a:t>удостоверенное </a:t>
            </a:r>
            <a:r>
              <a:rPr lang="ru-RU" sz="2000" dirty="0"/>
              <a:t>согласие супруга на продажу </a:t>
            </a:r>
            <a:r>
              <a:rPr lang="ru-RU" sz="2000" dirty="0" smtClean="0"/>
              <a:t>объекта;</a:t>
            </a:r>
            <a:endParaRPr lang="ru-RU" sz="2000" dirty="0"/>
          </a:p>
          <a:p>
            <a:pPr marL="342900" indent="-342900" algn="ctr">
              <a:buFontTx/>
              <a:buChar char="-"/>
            </a:pPr>
            <a:r>
              <a:rPr lang="ru-RU" sz="2000" dirty="0" smtClean="0"/>
              <a:t>кредитный </a:t>
            </a:r>
            <a:r>
              <a:rPr lang="ru-RU" sz="2000" dirty="0"/>
              <a:t>договор, подписанный </a:t>
            </a:r>
            <a:r>
              <a:rPr lang="ru-RU" sz="2000" dirty="0" smtClean="0"/>
              <a:t>УКЭП,  </a:t>
            </a:r>
            <a:r>
              <a:rPr lang="ru-RU" sz="2000" dirty="0"/>
              <a:t>в </a:t>
            </a:r>
            <a:r>
              <a:rPr lang="ru-RU" sz="2000" dirty="0" smtClean="0"/>
              <a:t>случае </a:t>
            </a:r>
          </a:p>
          <a:p>
            <a:pPr algn="ctr"/>
            <a:r>
              <a:rPr lang="ru-RU" sz="2000" dirty="0" smtClean="0"/>
              <a:t>использовании </a:t>
            </a:r>
            <a:r>
              <a:rPr lang="ru-RU" sz="2000" dirty="0"/>
              <a:t>кредитных средств для </a:t>
            </a:r>
            <a:r>
              <a:rPr lang="ru-RU" sz="2000" dirty="0" smtClean="0"/>
              <a:t>покупки;</a:t>
            </a:r>
            <a:endParaRPr lang="ru-RU" sz="2000" dirty="0"/>
          </a:p>
          <a:p>
            <a:pPr marL="342900" indent="-342900" algn="ctr">
              <a:buFontTx/>
              <a:buChar char="-"/>
            </a:pPr>
            <a:r>
              <a:rPr lang="ru-RU" sz="2000" dirty="0" smtClean="0"/>
              <a:t>в </a:t>
            </a:r>
            <a:r>
              <a:rPr lang="ru-RU" sz="2000" dirty="0"/>
              <a:t>случае продажи заложенного объекта - согласие банка на </a:t>
            </a:r>
            <a:r>
              <a:rPr lang="ru-RU" sz="2000" dirty="0" smtClean="0"/>
              <a:t>продажу.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Государственная пошлина:</a:t>
            </a:r>
          </a:p>
          <a:p>
            <a:pPr algn="ctr"/>
            <a:r>
              <a:rPr lang="ru-RU" sz="2000" dirty="0" smtClean="0"/>
              <a:t>для физического лица – 2 000 рублей;</a:t>
            </a:r>
          </a:p>
          <a:p>
            <a:pPr algn="ctr"/>
            <a:r>
              <a:rPr lang="ru-RU" sz="2000" dirty="0"/>
              <a:t>для </a:t>
            </a:r>
            <a:r>
              <a:rPr lang="ru-RU" sz="2000" dirty="0" smtClean="0"/>
              <a:t>юридического лица </a:t>
            </a:r>
            <a:r>
              <a:rPr lang="ru-RU" sz="2000" dirty="0"/>
              <a:t>– </a:t>
            </a:r>
            <a:r>
              <a:rPr lang="ru-RU" sz="2000" dirty="0" smtClean="0"/>
              <a:t>22 </a:t>
            </a:r>
            <a:r>
              <a:rPr lang="ru-RU" sz="2000" dirty="0"/>
              <a:t>000 </a:t>
            </a:r>
            <a:r>
              <a:rPr lang="ru-RU" sz="2000" dirty="0" smtClean="0"/>
              <a:t>рублей.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Государственная регистрация осуществляется в течение</a:t>
            </a:r>
          </a:p>
          <a:p>
            <a:pPr algn="ctr"/>
            <a:r>
              <a:rPr lang="ru-RU" sz="2000" dirty="0" smtClean="0"/>
              <a:t> </a:t>
            </a:r>
            <a:r>
              <a:rPr lang="ru-RU" sz="2000" b="1" dirty="0" smtClean="0"/>
              <a:t>1 рабочего дня </a:t>
            </a:r>
            <a:r>
              <a:rPr lang="ru-RU" sz="2000" dirty="0" smtClean="0"/>
              <a:t>с момента поступления </a:t>
            </a:r>
          </a:p>
          <a:p>
            <a:pPr algn="ctr"/>
            <a:r>
              <a:rPr lang="ru-RU" sz="2000" dirty="0" smtClean="0"/>
              <a:t>сведений об оплате государственной пошлины.</a:t>
            </a:r>
            <a:endParaRPr lang="ru-RU" sz="2000" dirty="0"/>
          </a:p>
          <a:p>
            <a:pPr algn="ctr"/>
            <a:endParaRPr lang="ru-RU" sz="2000" dirty="0"/>
          </a:p>
        </p:txBody>
      </p:sp>
      <p:pic>
        <p:nvPicPr>
          <p:cNvPr id="10" name="Icon_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615" y="1424526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con_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614" y="4859846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con_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649" y="6045306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1332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16934"/>
            <a:ext cx="12192000" cy="102616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203200" dist="38100" dir="5400000" algn="t" rotWithShape="0">
              <a:schemeClr val="bg2">
                <a:lumMod val="50000"/>
                <a:alpha val="7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669059" y="125384"/>
            <a:ext cx="8609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</a:t>
            </a:r>
            <a:r>
              <a:rPr lang="ru-RU" sz="2400" b="1" dirty="0" smtClean="0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ДОГОВОРА УЧАСТИЯ В ДОЛЕВОМ СТРОИТЕЛЬСТВЕ (ДДУ)</a:t>
            </a:r>
            <a:endParaRPr lang="ru-RU" sz="2400" b="1" dirty="0">
              <a:solidFill>
                <a:srgbClr val="007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25384"/>
            <a:ext cx="2052320" cy="720086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0" y="5935132"/>
            <a:ext cx="12192000" cy="922867"/>
            <a:chOff x="0" y="5935132"/>
            <a:chExt cx="12192000" cy="92286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35132"/>
              <a:ext cx="12192000" cy="922867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C61BBDC5-A263-B367-C49F-DFB02E5BFA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4273"/>
            <a:stretch/>
          </p:blipFill>
          <p:spPr>
            <a:xfrm>
              <a:off x="685800" y="5960532"/>
              <a:ext cx="11506200" cy="897467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72994" y="1151544"/>
            <a:ext cx="1191191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Для государственной регистрации </a:t>
            </a:r>
            <a:r>
              <a:rPr lang="ru-RU" sz="2400" b="1" dirty="0" smtClean="0"/>
              <a:t>ДДУ необходимо </a:t>
            </a:r>
            <a:r>
              <a:rPr lang="ru-RU" sz="2400" b="1" dirty="0"/>
              <a:t>представить:</a:t>
            </a:r>
            <a:endParaRPr lang="ru-RU" sz="2400" dirty="0"/>
          </a:p>
          <a:p>
            <a:pPr algn="ctr"/>
            <a:r>
              <a:rPr lang="ru-RU" sz="2400" dirty="0"/>
              <a:t>- заявление о государственной регистрации </a:t>
            </a:r>
            <a:r>
              <a:rPr lang="ru-RU" sz="2400" dirty="0" smtClean="0"/>
              <a:t>                                                                                       ДДУ </a:t>
            </a:r>
            <a:r>
              <a:rPr lang="ru-RU" sz="2400" dirty="0"/>
              <a:t>от дольщика и от </a:t>
            </a:r>
            <a:r>
              <a:rPr lang="ru-RU" sz="2400" dirty="0" smtClean="0"/>
              <a:t>застройщика;</a:t>
            </a:r>
            <a:endParaRPr lang="ru-RU" sz="2400" dirty="0"/>
          </a:p>
          <a:p>
            <a:pPr marL="285750" indent="-285750" algn="ctr">
              <a:buFontTx/>
              <a:buChar char="-"/>
            </a:pPr>
            <a:r>
              <a:rPr lang="ru-RU" sz="2400" dirty="0" smtClean="0"/>
              <a:t>ДДУ</a:t>
            </a:r>
            <a:r>
              <a:rPr lang="ru-RU" sz="2400" dirty="0"/>
              <a:t>, подписанный </a:t>
            </a:r>
            <a:r>
              <a:rPr lang="ru-RU" sz="2400" dirty="0" smtClean="0"/>
              <a:t>УКЭП </a:t>
            </a:r>
            <a:r>
              <a:rPr lang="ru-RU" sz="2400" dirty="0"/>
              <a:t>сторон </a:t>
            </a:r>
            <a:r>
              <a:rPr lang="ru-RU" sz="2400" dirty="0" smtClean="0"/>
              <a:t>сделки;</a:t>
            </a:r>
          </a:p>
          <a:p>
            <a:pPr algn="ctr"/>
            <a:r>
              <a:rPr lang="ru-RU" sz="2400" dirty="0" smtClean="0"/>
              <a:t>- нотариально </a:t>
            </a:r>
            <a:r>
              <a:rPr lang="ru-RU" sz="2400" dirty="0"/>
              <a:t>удостоверенное согласие супруга </a:t>
            </a:r>
            <a:r>
              <a:rPr lang="ru-RU" sz="2400" dirty="0" smtClean="0"/>
              <a:t>                                                                                             на  приобретение </a:t>
            </a:r>
            <a:r>
              <a:rPr lang="ru-RU" sz="2400" dirty="0"/>
              <a:t>объекта долевого </a:t>
            </a:r>
            <a:r>
              <a:rPr lang="ru-RU" sz="2400" dirty="0" smtClean="0"/>
              <a:t>строительства</a:t>
            </a:r>
          </a:p>
          <a:p>
            <a:pPr algn="ctr"/>
            <a:r>
              <a:rPr lang="ru-RU" sz="2400" dirty="0" smtClean="0"/>
              <a:t> (если </a:t>
            </a:r>
            <a:r>
              <a:rPr lang="ru-RU" sz="2400" dirty="0"/>
              <a:t>оба супруга являются участниками одного ДДУ, в этом случае  согласие не </a:t>
            </a:r>
            <a:r>
              <a:rPr lang="ru-RU" sz="2400" dirty="0" smtClean="0"/>
              <a:t>нужно);</a:t>
            </a:r>
            <a:endParaRPr lang="ru-RU" sz="2400" dirty="0"/>
          </a:p>
          <a:p>
            <a:pPr algn="ctr"/>
            <a:r>
              <a:rPr lang="ru-RU" sz="2400" dirty="0" smtClean="0"/>
              <a:t>- кредитный </a:t>
            </a:r>
            <a:r>
              <a:rPr lang="ru-RU" sz="2400" dirty="0"/>
              <a:t>договор, подписанный </a:t>
            </a:r>
            <a:r>
              <a:rPr lang="ru-RU" sz="2400" dirty="0" smtClean="0"/>
              <a:t>УКЭП,  </a:t>
            </a:r>
            <a:r>
              <a:rPr lang="ru-RU" sz="2400" dirty="0"/>
              <a:t>в том случае, если </a:t>
            </a:r>
            <a:endParaRPr lang="ru-RU" sz="2400" dirty="0" smtClean="0"/>
          </a:p>
          <a:p>
            <a:pPr algn="ctr"/>
            <a:r>
              <a:rPr lang="ru-RU" sz="2400" dirty="0" smtClean="0"/>
              <a:t>для </a:t>
            </a:r>
            <a:r>
              <a:rPr lang="ru-RU" sz="2400" dirty="0"/>
              <a:t>приобретения объекта используются кредитные средства.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b="1" dirty="0"/>
              <a:t>Государственная пошлина:</a:t>
            </a:r>
          </a:p>
          <a:p>
            <a:pPr algn="ctr"/>
            <a:r>
              <a:rPr lang="ru-RU" sz="2400" dirty="0"/>
              <a:t>для физического лица – </a:t>
            </a:r>
            <a:r>
              <a:rPr lang="ru-RU" sz="2400" dirty="0" smtClean="0"/>
              <a:t>350 рублей</a:t>
            </a:r>
            <a:r>
              <a:rPr lang="ru-RU" sz="2400" dirty="0"/>
              <a:t>;</a:t>
            </a:r>
          </a:p>
          <a:p>
            <a:pPr algn="ctr"/>
            <a:r>
              <a:rPr lang="ru-RU" sz="2400" dirty="0"/>
              <a:t>для </a:t>
            </a:r>
            <a:r>
              <a:rPr lang="ru-RU" sz="2400" dirty="0" smtClean="0"/>
              <a:t>организаций </a:t>
            </a:r>
            <a:r>
              <a:rPr lang="ru-RU" sz="2400" dirty="0"/>
              <a:t>– </a:t>
            </a:r>
            <a:r>
              <a:rPr lang="ru-RU" sz="2400" dirty="0" smtClean="0"/>
              <a:t>6 </a:t>
            </a:r>
            <a:r>
              <a:rPr lang="ru-RU" sz="2400" dirty="0"/>
              <a:t>000 рублей.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10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22" y="1268499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22" y="3472179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22" y="4963169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5116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1026160"/>
            <a:ext cx="12192000" cy="5848774"/>
            <a:chOff x="0" y="1009226"/>
            <a:chExt cx="12192000" cy="584877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1009226"/>
              <a:ext cx="12192000" cy="5848774"/>
            </a:xfrm>
            <a:prstGeom prst="rect">
              <a:avLst/>
            </a:prstGeom>
            <a:gradFill>
              <a:gsLst>
                <a:gs pos="0">
                  <a:srgbClr val="4AFFD8"/>
                </a:gs>
                <a:gs pos="53000">
                  <a:srgbClr val="2D93FF"/>
                </a:gs>
                <a:gs pos="100000">
                  <a:srgbClr val="4AFFD8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C61BBDC5-A263-B367-C49F-DFB02E5BF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6573" y="1091104"/>
              <a:ext cx="8565427" cy="5685018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C61BBDC5-A263-B367-C49F-DFB02E5BF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1151544"/>
              <a:ext cx="8565427" cy="5685018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0" y="-16934"/>
            <a:ext cx="12192000" cy="102616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203200" dist="38100" dir="5400000" algn="t" rotWithShape="0">
              <a:schemeClr val="bg2">
                <a:lumMod val="50000"/>
                <a:alpha val="7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119688"/>
            <a:ext cx="2052320" cy="720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0205" y="0"/>
            <a:ext cx="8697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 ЭЛЕКТРОННОМ ВИДЕ ПОСТАВИТЬ ОБЪЕКТ НА КАДАСТРОВЫЙ УЧЁТ?</a:t>
            </a:r>
            <a:endParaRPr lang="ru-RU" sz="3200" b="1" dirty="0">
              <a:solidFill>
                <a:srgbClr val="007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8897" y="1030663"/>
            <a:ext cx="11862487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prstClr val="black"/>
              </a:solidFill>
            </a:endParaRPr>
          </a:p>
          <a:p>
            <a:pPr algn="ctr"/>
            <a:endParaRPr lang="ru-RU" sz="20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2400" dirty="0">
                <a:solidFill>
                  <a:prstClr val="black"/>
                </a:solidFill>
              </a:rPr>
              <a:t>Заявление о государственном кадастровом учете и прилагаемые </a:t>
            </a:r>
            <a:r>
              <a:rPr lang="ru-RU" sz="2400" dirty="0" smtClean="0">
                <a:solidFill>
                  <a:prstClr val="black"/>
                </a:solidFill>
              </a:rPr>
              <a:t>                                                                  к </a:t>
            </a:r>
            <a:r>
              <a:rPr lang="ru-RU" sz="2400" dirty="0">
                <a:solidFill>
                  <a:prstClr val="black"/>
                </a:solidFill>
              </a:rPr>
              <a:t>нему документы </a:t>
            </a:r>
            <a:r>
              <a:rPr lang="ru-RU" sz="2400" dirty="0" smtClean="0">
                <a:solidFill>
                  <a:prstClr val="black"/>
                </a:solidFill>
              </a:rPr>
              <a:t> могут </a:t>
            </a:r>
            <a:r>
              <a:rPr lang="ru-RU" sz="2400" dirty="0">
                <a:solidFill>
                  <a:prstClr val="black"/>
                </a:solidFill>
              </a:rPr>
              <a:t>быть направлены в  </a:t>
            </a:r>
            <a:r>
              <a:rPr lang="ru-RU" sz="2400" dirty="0" err="1">
                <a:solidFill>
                  <a:prstClr val="black"/>
                </a:solidFill>
              </a:rPr>
              <a:t>Росреестр</a:t>
            </a:r>
            <a:r>
              <a:rPr lang="ru-RU" sz="2400" dirty="0">
                <a:solidFill>
                  <a:prstClr val="black"/>
                </a:solidFill>
              </a:rPr>
              <a:t> в форме электронных документов </a:t>
            </a:r>
            <a:r>
              <a:rPr lang="ru-RU" sz="2400" dirty="0" smtClean="0">
                <a:solidFill>
                  <a:prstClr val="black"/>
                </a:solidFill>
              </a:rPr>
              <a:t>  и </a:t>
            </a:r>
            <a:r>
              <a:rPr lang="ru-RU" sz="2400" dirty="0">
                <a:solidFill>
                  <a:prstClr val="black"/>
                </a:solidFill>
              </a:rPr>
              <a:t>электронных образов документов, подписанных </a:t>
            </a:r>
            <a:r>
              <a:rPr lang="ru-RU" sz="2400" dirty="0" smtClean="0">
                <a:solidFill>
                  <a:prstClr val="black"/>
                </a:solidFill>
              </a:rPr>
              <a:t>УКЭП.</a:t>
            </a:r>
          </a:p>
          <a:p>
            <a:pPr algn="ctr"/>
            <a:endParaRPr lang="ru-RU" sz="24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Для подачи документов заявителю необходимо: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- заполнить </a:t>
            </a:r>
            <a:r>
              <a:rPr lang="ru-RU" sz="2400" dirty="0">
                <a:solidFill>
                  <a:prstClr val="black"/>
                </a:solidFill>
              </a:rPr>
              <a:t>электронную форму заявления в личном кабинете </a:t>
            </a:r>
            <a:r>
              <a:rPr lang="ru-RU" sz="2400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    на </a:t>
            </a:r>
            <a:r>
              <a:rPr lang="ru-RU" sz="2400" dirty="0">
                <a:solidFill>
                  <a:prstClr val="black"/>
                </a:solidFill>
              </a:rPr>
              <a:t>официальном сайте Росреестра </a:t>
            </a:r>
            <a:r>
              <a:rPr lang="ru-RU" sz="2400" dirty="0" smtClean="0">
                <a:solidFill>
                  <a:prstClr val="black"/>
                </a:solidFill>
              </a:rPr>
              <a:t>rosreestr.</a:t>
            </a:r>
            <a:r>
              <a:rPr lang="en-US" sz="2400" dirty="0" err="1" smtClean="0">
                <a:solidFill>
                  <a:prstClr val="black"/>
                </a:solidFill>
              </a:rPr>
              <a:t>gov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r>
              <a:rPr lang="ru-RU" sz="2400" dirty="0" err="1" smtClean="0">
                <a:solidFill>
                  <a:prstClr val="black"/>
                </a:solidFill>
              </a:rPr>
              <a:t>ru</a:t>
            </a:r>
            <a:r>
              <a:rPr lang="ru-RU" sz="2400" dirty="0" smtClean="0">
                <a:solidFill>
                  <a:prstClr val="black"/>
                </a:solidFill>
              </a:rPr>
              <a:t>  с </a:t>
            </a:r>
            <a:r>
              <a:rPr lang="ru-RU" sz="2400" dirty="0">
                <a:solidFill>
                  <a:prstClr val="black"/>
                </a:solidFill>
              </a:rPr>
              <a:t>помощью сервиса «Подать </a:t>
            </a:r>
            <a:r>
              <a:rPr lang="ru-RU" sz="2400" dirty="0" smtClean="0">
                <a:solidFill>
                  <a:prstClr val="black"/>
                </a:solidFill>
              </a:rPr>
              <a:t>                                  заявление </a:t>
            </a:r>
            <a:r>
              <a:rPr lang="ru-RU" sz="2400" dirty="0">
                <a:solidFill>
                  <a:prstClr val="black"/>
                </a:solidFill>
              </a:rPr>
              <a:t>на государственный кадастровый учет</a:t>
            </a:r>
            <a:r>
              <a:rPr lang="ru-RU" sz="2400" dirty="0" smtClean="0">
                <a:solidFill>
                  <a:prstClr val="black"/>
                </a:solidFill>
              </a:rPr>
              <a:t>»;</a:t>
            </a:r>
            <a:endParaRPr lang="ru-RU" sz="2400" dirty="0">
              <a:solidFill>
                <a:prstClr val="black"/>
              </a:solidFill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- приложить  </a:t>
            </a:r>
            <a:r>
              <a:rPr lang="ru-RU" sz="2400" dirty="0">
                <a:solidFill>
                  <a:prstClr val="black"/>
                </a:solidFill>
              </a:rPr>
              <a:t>необходимые электронные документы в формате </a:t>
            </a:r>
            <a:r>
              <a:rPr lang="ru-RU" sz="2400" dirty="0" smtClean="0">
                <a:solidFill>
                  <a:prstClr val="black"/>
                </a:solidFill>
              </a:rPr>
              <a:t>                                                                  XML-документов  и </a:t>
            </a:r>
            <a:r>
              <a:rPr lang="ru-RU" sz="2400" dirty="0">
                <a:solidFill>
                  <a:prstClr val="black"/>
                </a:solidFill>
              </a:rPr>
              <a:t>в виде электронных образов документов в формате </a:t>
            </a:r>
            <a:r>
              <a:rPr lang="ru-RU" sz="2400" dirty="0" smtClean="0">
                <a:solidFill>
                  <a:prstClr val="black"/>
                </a:solidFill>
              </a:rPr>
              <a:t>PDF;</a:t>
            </a:r>
            <a:endParaRPr lang="ru-RU" sz="2400" dirty="0">
              <a:solidFill>
                <a:prstClr val="black"/>
              </a:solidFill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- подписать </a:t>
            </a:r>
            <a:r>
              <a:rPr lang="ru-RU" sz="2400" dirty="0">
                <a:solidFill>
                  <a:prstClr val="black"/>
                </a:solidFill>
              </a:rPr>
              <a:t>сформированное заявление и пакет обращения </a:t>
            </a:r>
            <a:r>
              <a:rPr lang="ru-RU" sz="2400" dirty="0" smtClean="0">
                <a:solidFill>
                  <a:prstClr val="black"/>
                </a:solidFill>
              </a:rPr>
              <a:t>УКЭП;</a:t>
            </a:r>
            <a:endParaRPr lang="ru-RU" sz="2400" dirty="0">
              <a:solidFill>
                <a:prstClr val="black"/>
              </a:solidFill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- направить </a:t>
            </a:r>
            <a:r>
              <a:rPr lang="ru-RU" sz="2400" dirty="0">
                <a:solidFill>
                  <a:prstClr val="black"/>
                </a:solidFill>
              </a:rPr>
              <a:t>заявление и комплект документов в регистрирующий орган.</a:t>
            </a:r>
          </a:p>
          <a:p>
            <a:pPr algn="ctr"/>
            <a:endParaRPr lang="ru-RU" sz="2000" dirty="0" smtClean="0">
              <a:solidFill>
                <a:prstClr val="black"/>
              </a:solidFill>
            </a:endParaRPr>
          </a:p>
          <a:p>
            <a:pPr algn="ctr"/>
            <a:endParaRPr lang="ru-RU" sz="2000" dirty="0">
              <a:solidFill>
                <a:prstClr val="black"/>
              </a:solidFill>
            </a:endParaRPr>
          </a:p>
          <a:p>
            <a:pPr algn="ctr"/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10" name="Icon_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80" y="1785949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con_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852" y="3278994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9947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16934"/>
            <a:ext cx="12192000" cy="102616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203200" dist="38100" dir="5400000" algn="t" rotWithShape="0">
              <a:schemeClr val="bg2">
                <a:lumMod val="50000"/>
                <a:alpha val="7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669059" y="223817"/>
            <a:ext cx="860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ЭЛЕКТРОННЫХ УСЛУГ РОСРЕЕСТРА</a:t>
            </a:r>
            <a:endParaRPr lang="ru-RU" sz="2800" b="1" dirty="0">
              <a:solidFill>
                <a:srgbClr val="007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25384"/>
            <a:ext cx="2052320" cy="720086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0" y="5935132"/>
            <a:ext cx="12192000" cy="922867"/>
            <a:chOff x="0" y="5935132"/>
            <a:chExt cx="12192000" cy="92286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35132"/>
              <a:ext cx="12192000" cy="922867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C61BBDC5-A263-B367-C49F-DFB02E5BFA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4273"/>
            <a:stretch/>
          </p:blipFill>
          <p:spPr>
            <a:xfrm>
              <a:off x="685800" y="5960532"/>
              <a:ext cx="11506200" cy="897467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72994" y="1151544"/>
            <a:ext cx="1191191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 Красноярском </a:t>
            </a:r>
            <a:r>
              <a:rPr lang="ru-RU" b="1" dirty="0" err="1" smtClean="0"/>
              <a:t>Росреестре</a:t>
            </a:r>
            <a:r>
              <a:rPr lang="ru-RU" b="1" dirty="0" smtClean="0"/>
              <a:t> с 2018 года работает Школа электронных услуг</a:t>
            </a:r>
          </a:p>
          <a:p>
            <a:pPr algn="ctr"/>
            <a:r>
              <a:rPr lang="ru-RU" b="1" dirty="0" smtClean="0">
                <a:solidFill>
                  <a:srgbClr val="007CFF"/>
                </a:solidFill>
              </a:rPr>
              <a:t>Основные функции Школы:</a:t>
            </a:r>
            <a:endParaRPr lang="ru-RU" b="1" dirty="0">
              <a:solidFill>
                <a:srgbClr val="007CFF"/>
              </a:solidFill>
            </a:endParaRPr>
          </a:p>
          <a:p>
            <a:pPr algn="ctr"/>
            <a:r>
              <a:rPr lang="ru-RU" dirty="0" smtClean="0"/>
              <a:t>На площадке Управления и в выездном формате посредством электронного сервиса </a:t>
            </a:r>
          </a:p>
          <a:p>
            <a:pPr algn="ctr"/>
            <a:r>
              <a:rPr lang="ru-RU" dirty="0" smtClean="0"/>
              <a:t>«Личный кабинет» гражданам </a:t>
            </a:r>
            <a:r>
              <a:rPr lang="ru-RU" dirty="0"/>
              <a:t>и </a:t>
            </a:r>
            <a:r>
              <a:rPr lang="ru-RU" dirty="0" smtClean="0"/>
              <a:t>представителям </a:t>
            </a:r>
            <a:r>
              <a:rPr lang="ru-RU" dirty="0"/>
              <a:t>бизнес-сообщества </a:t>
            </a:r>
            <a:endParaRPr lang="ru-RU" dirty="0" smtClean="0"/>
          </a:p>
          <a:p>
            <a:pPr algn="ctr"/>
            <a:r>
              <a:rPr lang="ru-RU" dirty="0" smtClean="0"/>
              <a:t>обеспечат бесплатную помощь в направлении заявлений и </a:t>
            </a:r>
          </a:p>
          <a:p>
            <a:pPr algn="ctr"/>
            <a:r>
              <a:rPr lang="ru-RU" dirty="0" smtClean="0"/>
              <a:t>документов в цифровой форме в орган регистрации прав;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Помогут узнать </a:t>
            </a:r>
            <a:r>
              <a:rPr lang="ru-RU" dirty="0"/>
              <a:t>информацию, связанную с электронными услугами </a:t>
            </a:r>
            <a:endParaRPr lang="ru-RU" dirty="0" smtClean="0"/>
          </a:p>
          <a:p>
            <a:pPr algn="ctr"/>
            <a:r>
              <a:rPr lang="ru-RU" dirty="0" err="1" smtClean="0"/>
              <a:t>Росреестра</a:t>
            </a:r>
            <a:r>
              <a:rPr lang="ru-RU" dirty="0" smtClean="0"/>
              <a:t> (требования </a:t>
            </a:r>
            <a:r>
              <a:rPr lang="ru-RU" dirty="0"/>
              <a:t>к электронным </a:t>
            </a:r>
            <a:r>
              <a:rPr lang="ru-RU" dirty="0" smtClean="0"/>
              <a:t>документам и как правильно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сформировать </a:t>
            </a:r>
            <a:r>
              <a:rPr lang="ru-RU" dirty="0" smtClean="0"/>
              <a:t>цифровой пакет документов);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Возьмут в проработку решение </a:t>
            </a:r>
            <a:r>
              <a:rPr lang="ru-RU" dirty="0"/>
              <a:t>проблем при направлении </a:t>
            </a:r>
            <a:r>
              <a:rPr lang="ru-RU" dirty="0" smtClean="0"/>
              <a:t>заявлений о </a:t>
            </a:r>
          </a:p>
          <a:p>
            <a:pPr algn="ctr"/>
            <a:r>
              <a:rPr lang="ru-RU" dirty="0" smtClean="0"/>
              <a:t>проведении учётно-регистрационных действий;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Обеспечат получение </a:t>
            </a:r>
            <a:r>
              <a:rPr lang="ru-RU" dirty="0"/>
              <a:t>государственных услуг в кратчайшие </a:t>
            </a:r>
            <a:r>
              <a:rPr lang="ru-RU" dirty="0" smtClean="0"/>
              <a:t>сроки.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Записаться на занятия, а также задать вопросы об электронной </a:t>
            </a:r>
            <a:endParaRPr lang="ru-RU" dirty="0" smtClean="0"/>
          </a:p>
          <a:p>
            <a:pPr algn="ctr"/>
            <a:r>
              <a:rPr lang="ru-RU" dirty="0" smtClean="0"/>
              <a:t>регистрации </a:t>
            </a:r>
            <a:r>
              <a:rPr lang="ru-RU" dirty="0"/>
              <a:t>можно </a:t>
            </a:r>
            <a:r>
              <a:rPr lang="ru-RU" dirty="0" smtClean="0"/>
              <a:t>в рабочие дни по </a:t>
            </a:r>
            <a:r>
              <a:rPr lang="ru-RU" dirty="0"/>
              <a:t>телефонам</a:t>
            </a:r>
            <a:r>
              <a:rPr lang="ru-RU" dirty="0" smtClean="0"/>
              <a:t>:</a:t>
            </a:r>
          </a:p>
          <a:p>
            <a:pPr algn="ctr"/>
            <a:r>
              <a:rPr lang="en-US" alt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8(391) </a:t>
            </a:r>
            <a:r>
              <a:rPr lang="ru-RU" alt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222-67-94</a:t>
            </a:r>
            <a:r>
              <a:rPr lang="ru-RU" altLang="ru-RU" dirty="0">
                <a:ea typeface="Calibri" panose="020F0502020204030204" pitchFamily="34" charset="0"/>
                <a:cs typeface="Times New Roman" panose="02020603050405020304" pitchFamily="18" charset="0"/>
              </a:rPr>
              <a:t>, 226-56-37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10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732" y="1765714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052" y="3186588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732" y="4287327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con_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732" y="5089265"/>
            <a:ext cx="20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946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7CFF"/>
              </a:gs>
              <a:gs pos="100000">
                <a:srgbClr val="69B0FF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57" y="411680"/>
            <a:ext cx="3103442" cy="108702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61BBDC5-A263-B367-C49F-DFB02E5BFA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80" y="0"/>
            <a:ext cx="10332720" cy="685800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5364480" y="792480"/>
            <a:ext cx="6827520" cy="5913120"/>
            <a:chOff x="5098830" y="493419"/>
            <a:chExt cx="6827520" cy="5913120"/>
          </a:xfrm>
        </p:grpSpPr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58E1FBA4-21A8-EC75-99C0-788F6EC8C5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8433" t="13255" r="1418" b="9603"/>
            <a:stretch/>
          </p:blipFill>
          <p:spPr>
            <a:xfrm>
              <a:off x="5098830" y="493419"/>
              <a:ext cx="6827520" cy="5913120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xmlns="" id="{D63BB6CE-DE97-431A-AEF9-547E73110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6884409" y="1387725"/>
              <a:ext cx="3740634" cy="365991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509557" y="2931970"/>
            <a:ext cx="4897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там, где люди!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32" y="4968238"/>
            <a:ext cx="1038413" cy="10384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81" y="4972878"/>
            <a:ext cx="1034018" cy="10340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654" y="4968238"/>
            <a:ext cx="1038413" cy="10384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038" y="4959124"/>
            <a:ext cx="1047527" cy="10475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8131" y="6040033"/>
            <a:ext cx="10384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07766" y="6040033"/>
            <a:ext cx="1337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Одноклассники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03957" y="6033891"/>
            <a:ext cx="1337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ТЕЛЕГРАМ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88736" y="6043088"/>
            <a:ext cx="1337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RuTube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105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598</Words>
  <Application>Microsoft Office PowerPoint</Application>
  <PresentationFormat>Произвольный</PresentationFormat>
  <Paragraphs>110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ЭЛЕКТРОННЫЕ УСЛУГИ РОСРЕЕСТРА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Грищенко Алла Владимировна</dc:creator>
  <cp:lastModifiedBy>PavlovaAV</cp:lastModifiedBy>
  <cp:revision>48</cp:revision>
  <cp:lastPrinted>2023-07-24T07:57:25Z</cp:lastPrinted>
  <dcterms:created xsi:type="dcterms:W3CDTF">2023-06-07T03:22:16Z</dcterms:created>
  <dcterms:modified xsi:type="dcterms:W3CDTF">2023-08-14T06:52:38Z</dcterms:modified>
</cp:coreProperties>
</file>