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66"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3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3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3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4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9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9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9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0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1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1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1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2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3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3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3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3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4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4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4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4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5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5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5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5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5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5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6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6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7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7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7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7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8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8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9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9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0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0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0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0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0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0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ru-RU" sz="1800" b="0" strike="noStrike" spc="-1">
              <a:solidFill>
                <a:srgbClr val="000000"/>
              </a:solidFill>
              <a:latin typeface="Arial"/>
            </a:endParaRPr>
          </a:p>
        </p:txBody>
      </p:sp>
      <p:sp>
        <p:nvSpPr>
          <p:cNvPr id="2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1800" b="0" strike="noStrike" spc="-1">
              <a:solidFill>
                <a:srgbClr val="000000"/>
              </a:solidFill>
              <a:latin typeface="Arial"/>
            </a:endParaRPr>
          </a:p>
        </p:txBody>
      </p:sp>
      <p:sp>
        <p:nvSpPr>
          <p:cNvPr id="2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2.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microsoft.com/office/2007/relationships/hdphoto" Target="../media/hdphoto3.wdp"/><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7.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9.emf"/><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4" descr="Background pattern&#10;&#10;Description automatically generated"/>
          <p:cNvPicPr/>
          <p:nvPr/>
        </p:nvPicPr>
        <p:blipFill>
          <a:blip r:embed="rId14" cstate="print">
            <a:extLst>
              <a:ext uri="{BEBA8EAE-BF5A-486C-A8C5-ECC9F3942E4B}">
                <a14:imgProps xmlns:a14="http://schemas.microsoft.com/office/drawing/2010/main" xmlns:mc="http://schemas.openxmlformats.org/markup-compatibility/2006" xmlns:p15="http://schemas.microsoft.com/office/powerpoint/2012/main" xmlns:p14="http://schemas.microsoft.com/office/powerpoint/2010/main" xmlns="">
                  <a14:imgLayer r:embed="rId15">
                    <a14:imgEffect>
                      <a14:brightnessContrast amount="-100000" bright="-3000" contrast="43000"/>
                    </a14:imgEffect>
                  </a14:imgLayer>
                </a14:imgProps>
              </a:ext>
            </a:extLst>
          </a:blip>
          <a:stretch/>
        </p:blipFill>
        <p:spPr>
          <a:xfrm>
            <a:off x="2520" y="0"/>
            <a:ext cx="12182400" cy="6853320"/>
          </a:xfrm>
          <a:prstGeom prst="rect">
            <a:avLst/>
          </a:prstGeom>
          <a:ln w="0">
            <a:noFill/>
          </a:ln>
        </p:spPr>
      </p:pic>
      <p:pic>
        <p:nvPicPr>
          <p:cNvPr id="8" name="Graphic 30"/>
          <p:cNvPicPr/>
          <p:nvPr/>
        </p:nvPicPr>
        <p:blipFill>
          <a:blip r:embed="rId16" cstate="print"/>
          <a:stretch/>
        </p:blipFill>
        <p:spPr>
          <a:xfrm rot="14862600">
            <a:off x="4737240" y="-366120"/>
            <a:ext cx="12232080" cy="7600680"/>
          </a:xfrm>
          <a:prstGeom prst="rect">
            <a:avLst/>
          </a:prstGeom>
          <a:ln w="0">
            <a:noFill/>
          </a:ln>
        </p:spPr>
      </p:pic>
      <p:sp>
        <p:nvSpPr>
          <p:cNvPr id="2" name="CustomShape 1"/>
          <p:cNvSpPr/>
          <p:nvPr/>
        </p:nvSpPr>
        <p:spPr>
          <a:xfrm>
            <a:off x="379080" y="5965920"/>
            <a:ext cx="5712120" cy="385920"/>
          </a:xfrm>
          <a:prstGeom prst="rect">
            <a:avLst/>
          </a:prstGeom>
          <a:noFill/>
          <a:ln w="0">
            <a:noFill/>
          </a:ln>
        </p:spPr>
        <p:style>
          <a:lnRef idx="0">
            <a:scrgbClr r="0" g="0" b="0"/>
          </a:lnRef>
          <a:fillRef idx="0">
            <a:scrgbClr r="0" g="0" b="0"/>
          </a:fillRef>
          <a:effectRef idx="0">
            <a:scrgbClr r="0" g="0" b="0"/>
          </a:effectRef>
          <a:fontRef idx="minor"/>
        </p:style>
      </p:sp>
      <p:pic>
        <p:nvPicPr>
          <p:cNvPr id="3" name="Graphic 11"/>
          <p:cNvPicPr/>
          <p:nvPr/>
        </p:nvPicPr>
        <p:blipFill>
          <a:blip r:embed="rId17" cstate="print"/>
          <a:stretch/>
        </p:blipFill>
        <p:spPr>
          <a:xfrm>
            <a:off x="6732720" y="752400"/>
            <a:ext cx="5075280" cy="5075280"/>
          </a:xfrm>
          <a:prstGeom prst="rect">
            <a:avLst/>
          </a:prstGeom>
          <a:ln w="0">
            <a:noFill/>
          </a:ln>
        </p:spPr>
      </p:pic>
      <p:pic>
        <p:nvPicPr>
          <p:cNvPr id="4" name="Рисунок 3"/>
          <p:cNvPicPr/>
          <p:nvPr/>
        </p:nvPicPr>
        <p:blipFill>
          <a:blip r:embed="rId18" cstate="print"/>
          <a:stretch/>
        </p:blipFill>
        <p:spPr>
          <a:xfrm>
            <a:off x="172800" y="93240"/>
            <a:ext cx="2221560" cy="816480"/>
          </a:xfrm>
          <a:prstGeom prst="rect">
            <a:avLst/>
          </a:prstGeom>
          <a:ln w="0">
            <a:noFill/>
          </a:ln>
        </p:spPr>
      </p:pic>
      <p:sp>
        <p:nvSpPr>
          <p:cNvPr id="5" name="PlaceHolder 2"/>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6"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4"/>
          <p:cNvPicPr/>
          <p:nvPr/>
        </p:nvPicPr>
        <p:blipFill>
          <a:blip r:embed="rId14" cstate="print">
            <a:extLst>
              <a:ext uri="{BEBA8EAE-BF5A-486C-A8C5-ECC9F3942E4B}">
                <a14:imgProps xmlns:a14="http://schemas.microsoft.com/office/drawing/2010/main" xmlns:mc="http://schemas.openxmlformats.org/markup-compatibility/2006" xmlns:p15="http://schemas.microsoft.com/office/powerpoint/2012/main" xmlns:p14="http://schemas.microsoft.com/office/powerpoint/2010/main" xmlns="">
                  <a14:imgLayer r:embed="rId15">
                    <a14:imgEffect>
                      <a14:brightnessContrast bright="3000" contrast="18000"/>
                    </a14:imgEffect>
                  </a14:imgLayer>
                </a14:imgProps>
              </a:ext>
            </a:extLst>
          </a:blip>
          <a:srcRect l="32442"/>
          <a:stretch/>
        </p:blipFill>
        <p:spPr>
          <a:xfrm>
            <a:off x="0" y="5776200"/>
            <a:ext cx="12187440" cy="1077120"/>
          </a:xfrm>
          <a:prstGeom prst="rect">
            <a:avLst/>
          </a:prstGeom>
          <a:ln w="0">
            <a:noFill/>
          </a:ln>
        </p:spPr>
      </p:pic>
      <p:sp>
        <p:nvSpPr>
          <p:cNvPr id="44" name="PlaceHolder 1"/>
          <p:cNvSpPr>
            <a:spLocks noGrp="1"/>
          </p:cNvSpPr>
          <p:nvPr>
            <p:ph type="title"/>
          </p:nvPr>
        </p:nvSpPr>
        <p:spPr>
          <a:xfrm>
            <a:off x="609480" y="221040"/>
            <a:ext cx="10972080" cy="1249920"/>
          </a:xfrm>
          <a:prstGeom prst="rect">
            <a:avLst/>
          </a:prstGeom>
        </p:spPr>
        <p:txBody>
          <a:bodyPr lIns="0" tIns="0" rIns="0" bIns="0" anchor="ctr">
            <a:noAutofit/>
          </a:bodyPr>
          <a:lstStyle/>
          <a:p>
            <a:pPr algn="ctr"/>
            <a:r>
              <a:rPr lang="ru-RU" sz="1800" b="0" strike="noStrike" spc="-1">
                <a:solidFill>
                  <a:srgbClr val="000000"/>
                </a:solidFill>
                <a:latin typeface="Arial"/>
              </a:rPr>
              <a:t>Для правки текста заглавия щёлкните мышью</a:t>
            </a:r>
          </a:p>
        </p:txBody>
      </p:sp>
      <p:sp>
        <p:nvSpPr>
          <p:cNvPr id="4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2" name="Picture 7"/>
          <p:cNvPicPr/>
          <p:nvPr/>
        </p:nvPicPr>
        <p:blipFill>
          <a:blip r:embed="rId14" cstate="print">
            <a:extLst>
              <a:ext uri="{BEBA8EAE-BF5A-486C-A8C5-ECC9F3942E4B}">
                <a14:imgProps xmlns:a14="http://schemas.microsoft.com/office/drawing/2010/main" xmlns:mc="http://schemas.openxmlformats.org/markup-compatibility/2006" xmlns:p15="http://schemas.microsoft.com/office/powerpoint/2012/main" xmlns:p14="http://schemas.microsoft.com/office/powerpoint/2010/main" xmlns="">
                  <a14:imgLayer r:embed="rId15">
                    <a14:imgEffect>
                      <a14:brightnessContrast bright="3000" contrast="18000"/>
                    </a14:imgEffect>
                  </a14:imgLayer>
                </a14:imgProps>
              </a:ext>
            </a:extLst>
          </a:blip>
          <a:srcRect l="32442"/>
          <a:stretch/>
        </p:blipFill>
        <p:spPr>
          <a:xfrm>
            <a:off x="0" y="5776200"/>
            <a:ext cx="12187440" cy="1077120"/>
          </a:xfrm>
          <a:prstGeom prst="rect">
            <a:avLst/>
          </a:prstGeom>
          <a:ln w="0">
            <a:noFill/>
          </a:ln>
        </p:spPr>
      </p:pic>
      <p:sp>
        <p:nvSpPr>
          <p:cNvPr id="83"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sp>
      <p:sp>
        <p:nvSpPr>
          <p:cNvPr id="84" name="CustomShape 2"/>
          <p:cNvSpPr/>
          <p:nvPr/>
        </p:nvSpPr>
        <p:spPr>
          <a:xfrm>
            <a:off x="442800" y="1796760"/>
            <a:ext cx="11049120" cy="3109680"/>
          </a:xfrm>
          <a:prstGeom prst="roundRect">
            <a:avLst>
              <a:gd name="adj" fmla="val 16667"/>
            </a:avLst>
          </a:prstGeom>
          <a:solidFill>
            <a:srgbClr val="ECF3FA"/>
          </a:solidFill>
          <a:ln>
            <a:noFill/>
          </a:ln>
        </p:spPr>
        <p:style>
          <a:lnRef idx="2">
            <a:schemeClr val="accent1">
              <a:shade val="50000"/>
            </a:schemeClr>
          </a:lnRef>
          <a:fillRef idx="1">
            <a:schemeClr val="accent1"/>
          </a:fillRef>
          <a:effectRef idx="0">
            <a:schemeClr val="accent1"/>
          </a:effectRef>
          <a:fontRef idx="minor"/>
        </p:style>
      </p:sp>
      <p:sp>
        <p:nvSpPr>
          <p:cNvPr id="85" name="CustomShape 3"/>
          <p:cNvSpPr/>
          <p:nvPr/>
        </p:nvSpPr>
        <p:spPr>
          <a:xfrm>
            <a:off x="700560" y="1690560"/>
            <a:ext cx="489600" cy="34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10000"/>
              </a:lnSpc>
            </a:pPr>
            <a:r>
              <a:rPr lang="ru-RU" sz="19900" b="0" strike="noStrike" spc="-1">
                <a:solidFill>
                  <a:srgbClr val="1890FB"/>
                </a:solidFill>
                <a:latin typeface="Arial"/>
                <a:ea typeface="DejaVu Sans"/>
              </a:rPr>
              <a:t>!</a:t>
            </a:r>
            <a:endParaRPr lang="ru-RU" sz="19900" b="0" strike="noStrike" spc="-1">
              <a:latin typeface="Times New Roman"/>
            </a:endParaRPr>
          </a:p>
        </p:txBody>
      </p:sp>
      <p:pic>
        <p:nvPicPr>
          <p:cNvPr id="86" name="Graphic 11"/>
          <p:cNvPicPr/>
          <p:nvPr/>
        </p:nvPicPr>
        <p:blipFill>
          <a:blip r:embed="rId16" cstate="print"/>
          <a:stretch/>
        </p:blipFill>
        <p:spPr>
          <a:xfrm>
            <a:off x="228240" y="200520"/>
            <a:ext cx="424440" cy="428040"/>
          </a:xfrm>
          <a:prstGeom prst="rect">
            <a:avLst/>
          </a:prstGeom>
          <a:ln w="0">
            <a:noFill/>
          </a:ln>
        </p:spPr>
      </p:pic>
      <p:sp>
        <p:nvSpPr>
          <p:cNvPr id="87"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88"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5" name="Picture 7"/>
          <p:cNvPicPr/>
          <p:nvPr/>
        </p:nvPicPr>
        <p:blipFill>
          <a:blip r:embed="rId14" cstate="print"/>
          <a:srcRect l="32442" t="28109" b="6869"/>
          <a:stretch/>
        </p:blipFill>
        <p:spPr>
          <a:xfrm>
            <a:off x="0" y="0"/>
            <a:ext cx="12187800" cy="6853680"/>
          </a:xfrm>
          <a:prstGeom prst="rect">
            <a:avLst/>
          </a:prstGeom>
          <a:ln w="0">
            <a:noFill/>
          </a:ln>
        </p:spPr>
      </p:pic>
      <p:sp>
        <p:nvSpPr>
          <p:cNvPr id="126" name="CustomShape 1"/>
          <p:cNvSpPr/>
          <p:nvPr/>
        </p:nvSpPr>
        <p:spPr>
          <a:xfrm>
            <a:off x="0" y="0"/>
            <a:ext cx="12187800" cy="821160"/>
          </a:xfrm>
          <a:prstGeom prst="rect">
            <a:avLst/>
          </a:prstGeom>
          <a:solidFill>
            <a:srgbClr val="FFFFFF"/>
          </a:solidFill>
          <a:ln w="12600">
            <a:noFill/>
          </a:ln>
          <a:effectLst>
            <a:outerShdw dist="76320" dir="5400000">
              <a:srgbClr val="000000">
                <a:alpha val="22000"/>
              </a:srgbClr>
            </a:outerShdw>
          </a:effectLst>
        </p:spPr>
        <p:style>
          <a:lnRef idx="0">
            <a:scrgbClr r="0" g="0" b="0"/>
          </a:lnRef>
          <a:fillRef idx="0">
            <a:scrgbClr r="0" g="0" b="0"/>
          </a:fillRef>
          <a:effectRef idx="0">
            <a:scrgbClr r="0" g="0" b="0"/>
          </a:effectRef>
          <a:fontRef idx="minor"/>
        </p:style>
      </p:sp>
      <p:pic>
        <p:nvPicPr>
          <p:cNvPr id="127" name="Graphic 8"/>
          <p:cNvPicPr/>
          <p:nvPr/>
        </p:nvPicPr>
        <p:blipFill>
          <a:blip r:embed="rId15" cstate="print"/>
          <a:stretch/>
        </p:blipFill>
        <p:spPr>
          <a:xfrm>
            <a:off x="228240" y="200520"/>
            <a:ext cx="424800" cy="428400"/>
          </a:xfrm>
          <a:prstGeom prst="rect">
            <a:avLst/>
          </a:prstGeom>
          <a:ln w="0">
            <a:noFill/>
          </a:ln>
        </p:spPr>
      </p:pic>
      <p:sp>
        <p:nvSpPr>
          <p:cNvPr id="128" name="PlaceHolder 2"/>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129"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6" name="Рисунок 4"/>
          <p:cNvPicPr/>
          <p:nvPr/>
        </p:nvPicPr>
        <p:blipFill>
          <a:blip r:embed="rId14" cstate="print"/>
          <a:srcRect l="1297" t="8620" r="33864" b="8620"/>
          <a:stretch/>
        </p:blipFill>
        <p:spPr>
          <a:xfrm>
            <a:off x="0" y="0"/>
            <a:ext cx="12189240" cy="6855120"/>
          </a:xfrm>
          <a:prstGeom prst="rect">
            <a:avLst/>
          </a:prstGeom>
          <a:ln w="0">
            <a:noFill/>
          </a:ln>
        </p:spPr>
      </p:pic>
      <p:pic>
        <p:nvPicPr>
          <p:cNvPr id="167" name="Рисунок 1"/>
          <p:cNvPicPr/>
          <p:nvPr/>
        </p:nvPicPr>
        <p:blipFill>
          <a:blip r:embed="rId15" cstate="print"/>
          <a:stretch/>
        </p:blipFill>
        <p:spPr>
          <a:xfrm rot="1772400">
            <a:off x="4132080" y="240120"/>
            <a:ext cx="12476160" cy="7746840"/>
          </a:xfrm>
          <a:prstGeom prst="rect">
            <a:avLst/>
          </a:prstGeom>
          <a:ln w="0">
            <a:noFill/>
          </a:ln>
        </p:spPr>
      </p:pic>
      <p:sp>
        <p:nvSpPr>
          <p:cNvPr id="168"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ru-RU" sz="1800" b="0" strike="noStrike" spc="-1">
                <a:solidFill>
                  <a:srgbClr val="000000"/>
                </a:solidFill>
                <a:latin typeface="Arial"/>
              </a:rPr>
              <a:t>Для правки текста заглавия щёлкните мышью</a:t>
            </a:r>
          </a:p>
        </p:txBody>
      </p:sp>
      <p:sp>
        <p:nvSpPr>
          <p:cNvPr id="16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jpe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eg"/><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379080" y="1631160"/>
            <a:ext cx="5712120" cy="214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ru-RU" sz="3600" b="1" strike="noStrike" spc="-1">
                <a:solidFill>
                  <a:srgbClr val="000000"/>
                </a:solidFill>
                <a:latin typeface="Arial"/>
                <a:ea typeface="DejaVu Sans"/>
              </a:rPr>
              <a:t>Оспаривание кадастровой стоимости объекта недвижимости и установление кадастровой стоимости в размере рыночной </a:t>
            </a:r>
            <a:endParaRPr lang="ru-RU" sz="3600" b="0" strike="noStrike" spc="-1">
              <a:latin typeface="Times New Roman"/>
            </a:endParaRPr>
          </a:p>
        </p:txBody>
      </p:sp>
      <p:sp>
        <p:nvSpPr>
          <p:cNvPr id="207" name="CustomShape 2"/>
          <p:cNvSpPr/>
          <p:nvPr/>
        </p:nvSpPr>
        <p:spPr>
          <a:xfrm>
            <a:off x="379080" y="5040000"/>
            <a:ext cx="5712120" cy="38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spcBef>
                <a:spcPts val="1001"/>
              </a:spcBef>
              <a:tabLst>
                <a:tab pos="0" algn="l"/>
              </a:tabLst>
            </a:pPr>
            <a:r>
              <a:rPr lang="ru-RU" sz="2000" b="0" strike="noStrike" spc="-1">
                <a:solidFill>
                  <a:srgbClr val="000000"/>
                </a:solidFill>
                <a:latin typeface="Arial"/>
                <a:ea typeface="DejaVu Sans"/>
              </a:rPr>
              <a:t>Бурляев Вячеслав Александрович</a:t>
            </a:r>
            <a:endParaRPr lang="ru-RU" sz="2000" b="0" strike="noStrike" spc="-1">
              <a:latin typeface="Times New Roman"/>
            </a:endParaRPr>
          </a:p>
          <a:p>
            <a:pPr>
              <a:lnSpc>
                <a:spcPct val="90000"/>
              </a:lnSpc>
              <a:spcBef>
                <a:spcPts val="1001"/>
              </a:spcBef>
              <a:tabLst>
                <a:tab pos="0" algn="l"/>
              </a:tabLst>
            </a:pPr>
            <a:r>
              <a:rPr lang="ru-RU" sz="1600" b="0" strike="noStrike" spc="-1">
                <a:solidFill>
                  <a:srgbClr val="000000"/>
                </a:solidFill>
                <a:latin typeface="Arial"/>
                <a:ea typeface="DejaVu Sans"/>
              </a:rPr>
              <a:t>начальник отдела кадастровой стоимости</a:t>
            </a:r>
            <a:endParaRPr lang="ru-RU" sz="1600" b="0" strike="noStrike" spc="-1">
              <a:latin typeface="Times New Roman"/>
            </a:endParaRPr>
          </a:p>
          <a:p>
            <a:pPr>
              <a:lnSpc>
                <a:spcPct val="90000"/>
              </a:lnSpc>
              <a:spcBef>
                <a:spcPts val="1001"/>
              </a:spcBef>
              <a:tabLst>
                <a:tab pos="0" algn="l"/>
              </a:tabLst>
            </a:pPr>
            <a:r>
              <a:rPr lang="ru-RU" sz="1600" b="0" strike="noStrike" spc="-1">
                <a:solidFill>
                  <a:srgbClr val="000000"/>
                </a:solidFill>
                <a:latin typeface="Arial"/>
                <a:ea typeface="DejaVu Sans"/>
              </a:rPr>
              <a:t>филиала ППК «Роскадастр» по Красноярскому краю</a:t>
            </a:r>
            <a:endParaRPr lang="ru-RU" sz="1600" b="0" strike="noStrike" spc="-1">
              <a:latin typeface="Times New Roman"/>
            </a:endParaRPr>
          </a:p>
        </p:txBody>
      </p:sp>
      <p:sp>
        <p:nvSpPr>
          <p:cNvPr id="208" name="CustomShape 3"/>
          <p:cNvSpPr/>
          <p:nvPr/>
        </p:nvSpPr>
        <p:spPr>
          <a:xfrm>
            <a:off x="379080" y="6120000"/>
            <a:ext cx="5712120" cy="479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spcBef>
                <a:spcPts val="1001"/>
              </a:spcBef>
              <a:tabLst>
                <a:tab pos="0" algn="l"/>
              </a:tabLst>
            </a:pPr>
            <a:r>
              <a:rPr lang="ru-RU" sz="1400" b="0" strike="noStrike" spc="-1">
                <a:solidFill>
                  <a:srgbClr val="000000"/>
                </a:solidFill>
                <a:latin typeface="Arial"/>
                <a:ea typeface="DejaVu Sans"/>
              </a:rPr>
              <a:t>Красноярск, 2024</a:t>
            </a:r>
            <a:endParaRPr lang="ru-RU" sz="1400" b="0" strike="noStrike" spc="-1">
              <a:latin typeface="Times New Roman"/>
            </a:endParaRPr>
          </a:p>
        </p:txBody>
      </p:sp>
      <p:pic>
        <p:nvPicPr>
          <p:cNvPr id="209" name="Рисунок 5_0"/>
          <p:cNvPicPr/>
          <p:nvPr/>
        </p:nvPicPr>
        <p:blipFill>
          <a:blip r:embed="rId2" cstate="print"/>
          <a:stretch/>
        </p:blipFill>
        <p:spPr>
          <a:xfrm>
            <a:off x="7798680" y="2192040"/>
            <a:ext cx="2910960" cy="2469600"/>
          </a:xfrm>
          <a:prstGeom prst="rect">
            <a:avLst/>
          </a:prstGeom>
          <a:ln w="0">
            <a:noFill/>
          </a:ln>
          <a:effectLst>
            <a:outerShdw blurRad="50800" dist="50760" dir="5400000" algn="ctr" rotWithShape="0">
              <a:srgbClr val="000000">
                <a:alpha val="15000"/>
              </a:srgbClr>
            </a:outerShdw>
          </a:effectLst>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ОСПАРИВАНИЕ КАДАСТРОВОЙ СТОИМОСТИ В СУДЕБНОМ ПОРЯДКЕ</a:t>
            </a:r>
            <a:endParaRPr lang="ru-RU" sz="1800" b="0" strike="noStrike" spc="-1">
              <a:latin typeface="Times New Roman"/>
            </a:endParaRPr>
          </a:p>
        </p:txBody>
      </p:sp>
      <p:pic>
        <p:nvPicPr>
          <p:cNvPr id="290" name="Рисунок 38_20"/>
          <p:cNvPicPr/>
          <p:nvPr/>
        </p:nvPicPr>
        <p:blipFill>
          <a:blip r:embed="rId2" cstate="print"/>
          <a:stretch/>
        </p:blipFill>
        <p:spPr>
          <a:xfrm>
            <a:off x="180000" y="122760"/>
            <a:ext cx="540000" cy="544320"/>
          </a:xfrm>
          <a:prstGeom prst="rect">
            <a:avLst/>
          </a:prstGeom>
          <a:ln w="0">
            <a:noFill/>
          </a:ln>
        </p:spPr>
      </p:pic>
      <p:sp>
        <p:nvSpPr>
          <p:cNvPr id="291"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292" name="CustomShape 3"/>
          <p:cNvSpPr/>
          <p:nvPr/>
        </p:nvSpPr>
        <p:spPr>
          <a:xfrm>
            <a:off x="1083960" y="1132920"/>
            <a:ext cx="10076040" cy="192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ts val="1001"/>
              </a:lnSpc>
            </a:pPr>
            <a:endParaRPr lang="ru-RU" sz="3600" b="0" strike="noStrike" spc="-1">
              <a:latin typeface="Times New Roman"/>
              <a:ea typeface="Microsoft YaHei"/>
            </a:endParaRPr>
          </a:p>
          <a:p>
            <a:pPr algn="just">
              <a:lnSpc>
                <a:spcPts val="1001"/>
              </a:lnSpc>
            </a:pPr>
            <a:endParaRPr lang="ru-RU" sz="3600" b="0" strike="noStrike" spc="-1">
              <a:latin typeface="Times New Roman"/>
              <a:ea typeface="Microsoft YaHei"/>
            </a:endParaRPr>
          </a:p>
          <a:p>
            <a:pPr algn="just">
              <a:lnSpc>
                <a:spcPts val="1001"/>
              </a:lnSpc>
            </a:pPr>
            <a:endParaRPr lang="ru-RU" sz="3600" b="0" strike="noStrike" spc="-1">
              <a:latin typeface="Times New Roman"/>
              <a:ea typeface="Microsoft YaHei"/>
            </a:endParaRPr>
          </a:p>
          <a:p>
            <a:pPr algn="just">
              <a:lnSpc>
                <a:spcPts val="1001"/>
              </a:lnSpc>
            </a:pPr>
            <a:r>
              <a:rPr lang="ru-RU" sz="3600" b="0" strike="noStrike" spc="-1">
                <a:latin typeface="Times New Roman"/>
                <a:ea typeface="Microsoft YaHei"/>
              </a:rPr>
              <a:t> </a:t>
            </a:r>
          </a:p>
          <a:p>
            <a:pPr algn="just">
              <a:lnSpc>
                <a:spcPct val="115000"/>
              </a:lnSpc>
            </a:pPr>
            <a:endParaRPr lang="ru-RU" sz="3600" b="0" strike="noStrike" spc="-1">
              <a:latin typeface="Times New Roman"/>
            </a:endParaRPr>
          </a:p>
          <a:p>
            <a:pPr algn="just">
              <a:lnSpc>
                <a:spcPct val="115000"/>
              </a:lnSpc>
            </a:pPr>
            <a:endParaRPr lang="ru-RU" sz="3600" b="0" strike="noStrike" spc="-1">
              <a:latin typeface="Times New Roman"/>
            </a:endParaRPr>
          </a:p>
          <a:p>
            <a:pPr algn="just">
              <a:lnSpc>
                <a:spcPct val="115000"/>
              </a:lnSpc>
            </a:pPr>
            <a:endParaRPr lang="ru-RU" sz="3600" b="0" strike="noStrike" spc="-1">
              <a:latin typeface="Times New Roman"/>
            </a:endParaRPr>
          </a:p>
          <a:p>
            <a:pPr algn="just">
              <a:lnSpc>
                <a:spcPct val="115000"/>
              </a:lnSpc>
            </a:pPr>
            <a:endParaRPr lang="ru-RU" sz="3600" b="0" strike="noStrike" spc="-1">
              <a:latin typeface="Times New Roman"/>
            </a:endParaRPr>
          </a:p>
          <a:p>
            <a:pPr algn="just">
              <a:lnSpc>
                <a:spcPct val="115000"/>
              </a:lnSpc>
            </a:pPr>
            <a:endParaRPr lang="ru-RU" sz="3600" b="0" strike="noStrike" spc="-1">
              <a:latin typeface="Times New Roman"/>
            </a:endParaRPr>
          </a:p>
          <a:p>
            <a:pPr algn="just">
              <a:lnSpc>
                <a:spcPct val="115000"/>
              </a:lnSpc>
            </a:pPr>
            <a:endParaRPr lang="ru-RU" sz="3600" b="0" strike="noStrike" spc="-1">
              <a:latin typeface="Times New Roman"/>
            </a:endParaRPr>
          </a:p>
          <a:p>
            <a:pPr algn="just">
              <a:lnSpc>
                <a:spcPct val="115000"/>
              </a:lnSpc>
            </a:pPr>
            <a:endParaRPr lang="ru-RU" sz="3600" b="0" strike="noStrike" spc="-1">
              <a:latin typeface="Times New Roman"/>
            </a:endParaRPr>
          </a:p>
        </p:txBody>
      </p:sp>
      <p:sp>
        <p:nvSpPr>
          <p:cNvPr id="293" name="CustomShape 4"/>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10</a:t>
            </a:r>
            <a:endParaRPr lang="ru-RU" sz="2000" b="0" strike="noStrike" spc="-1">
              <a:latin typeface="Times New Roman"/>
            </a:endParaRPr>
          </a:p>
        </p:txBody>
      </p:sp>
      <p:sp>
        <p:nvSpPr>
          <p:cNvPr id="294" name="TextShape 5"/>
          <p:cNvSpPr txBox="1"/>
          <p:nvPr/>
        </p:nvSpPr>
        <p:spPr>
          <a:xfrm>
            <a:off x="880920" y="1440000"/>
            <a:ext cx="10639080" cy="540000"/>
          </a:xfrm>
          <a:prstGeom prst="rect">
            <a:avLst/>
          </a:prstGeom>
          <a:noFill/>
          <a:ln w="0">
            <a:noFill/>
          </a:ln>
        </p:spPr>
      </p:sp>
      <p:sp>
        <p:nvSpPr>
          <p:cNvPr id="295" name="TextShape 6"/>
          <p:cNvSpPr txBox="1"/>
          <p:nvPr/>
        </p:nvSpPr>
        <p:spPr>
          <a:xfrm>
            <a:off x="880920" y="1980000"/>
            <a:ext cx="10620000" cy="3238200"/>
          </a:xfrm>
          <a:prstGeom prst="rect">
            <a:avLst/>
          </a:prstGeom>
          <a:noFill/>
          <a:ln w="0">
            <a:noFill/>
          </a:ln>
        </p:spPr>
        <p:txBody>
          <a:bodyPr lIns="90000" tIns="45000" rIns="90000" bIns="45000">
            <a:noAutofit/>
          </a:bodyPr>
          <a:lstStyle/>
          <a:p>
            <a:pPr algn="just">
              <a:lnSpc>
                <a:spcPts val="1766"/>
              </a:lnSpc>
            </a:pPr>
            <a:r>
              <a:rPr lang="ru-RU" sz="2800" b="0" strike="noStrike" spc="-1">
                <a:latin typeface="Times New Roman"/>
              </a:rPr>
              <a:t>Срок рассмотрения заявления об оспаривании кадастровой стоимости по общему правилу составляет 2 месяца со дня поступления в суд.</a:t>
            </a:r>
            <a:endParaRPr lang="ru-RU" sz="2800" b="0" strike="noStrike" spc="-1">
              <a:latin typeface="Times New Roman"/>
              <a:ea typeface="Microsoft YaHei"/>
            </a:endParaRPr>
          </a:p>
          <a:p>
            <a:pPr algn="just">
              <a:lnSpc>
                <a:spcPts val="1766"/>
              </a:lnSpc>
            </a:pPr>
            <a:endParaRPr lang="ru-RU" sz="2800" b="0" strike="noStrike" spc="-1">
              <a:latin typeface="Times New Roman"/>
              <a:ea typeface="Microsoft YaHei"/>
            </a:endParaRPr>
          </a:p>
          <a:p>
            <a:pPr algn="just">
              <a:lnSpc>
                <a:spcPts val="1766"/>
              </a:lnSpc>
            </a:pPr>
            <a:r>
              <a:rPr lang="ru-RU" sz="2800" b="0" strike="noStrike" spc="-1">
                <a:solidFill>
                  <a:srgbClr val="000000"/>
                </a:solidFill>
                <a:latin typeface="Times New Roman"/>
                <a:ea typeface="Microsoft YaHei"/>
              </a:rPr>
              <a:t>При принятии заявления об оспаривании кадастровой стоимости, суд проверяет его на соответствие требованиям действующего законодательства, предъявляемым к исковому заявлению по форме и содержанию. </a:t>
            </a:r>
            <a:endParaRPr lang="ru-RU" sz="2800" b="0" strike="noStrike" spc="-1">
              <a:latin typeface="Times New Roman"/>
              <a:ea typeface="Microsoft YaHei"/>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ТРЕБОВАНИЯ В ЗАЯВЛЕНИИ ОБ ОСПАРИВАНИИ КАДАСТРОВОЙ СТОИМОСТИ</a:t>
            </a:r>
            <a:endParaRPr lang="ru-RU" sz="1800" b="0" strike="noStrike" spc="-1">
              <a:latin typeface="Times New Roman"/>
            </a:endParaRPr>
          </a:p>
        </p:txBody>
      </p:sp>
      <p:pic>
        <p:nvPicPr>
          <p:cNvPr id="297" name="Рисунок 38_21"/>
          <p:cNvPicPr/>
          <p:nvPr/>
        </p:nvPicPr>
        <p:blipFill>
          <a:blip r:embed="rId2" cstate="print"/>
          <a:stretch/>
        </p:blipFill>
        <p:spPr>
          <a:xfrm>
            <a:off x="180000" y="122760"/>
            <a:ext cx="540000" cy="544320"/>
          </a:xfrm>
          <a:prstGeom prst="rect">
            <a:avLst/>
          </a:prstGeom>
          <a:ln w="0">
            <a:noFill/>
          </a:ln>
        </p:spPr>
      </p:pic>
      <p:sp>
        <p:nvSpPr>
          <p:cNvPr id="298"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299" name="CustomShape 3"/>
          <p:cNvSpPr/>
          <p:nvPr/>
        </p:nvSpPr>
        <p:spPr>
          <a:xfrm>
            <a:off x="1080000" y="1171440"/>
            <a:ext cx="10076040" cy="235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2000" b="0" strike="noStrike" spc="-1">
                <a:solidFill>
                  <a:srgbClr val="000000"/>
                </a:solidFill>
                <a:latin typeface="Times New Roman"/>
                <a:ea typeface="Times New Roman"/>
              </a:rPr>
              <a:t>Согласно пункту 2 Постановления Пленума Верховного Суда Российской Федерации от 30.06.2015 № 28 «О некоторых вопросах, возникающих при рассмотрении дел об оспаривании результатов определения кадастровой стоимости объектов недвижимости» результаты определения кадастровой стоимости объекта недвижимости могут быть оспорены административным истцом в судебном порядке посредством предъявления следующих требований:</a:t>
            </a:r>
            <a:endParaRPr lang="ru-RU" sz="2000" b="0" strike="noStrike" spc="-1">
              <a:latin typeface="Times New Roman"/>
            </a:endParaRPr>
          </a:p>
          <a:p>
            <a:pPr algn="just">
              <a:lnSpc>
                <a:spcPct val="115000"/>
              </a:lnSpc>
            </a:pPr>
            <a:endParaRPr lang="ru-RU" sz="2000" b="0" strike="noStrike" spc="-1">
              <a:latin typeface="Times New Roman"/>
            </a:endParaRPr>
          </a:p>
        </p:txBody>
      </p:sp>
      <p:sp>
        <p:nvSpPr>
          <p:cNvPr id="300" name="CustomShape 4"/>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11</a:t>
            </a:r>
            <a:endParaRPr lang="ru-RU" sz="2000" b="0" strike="noStrike" spc="-1">
              <a:latin typeface="Times New Roman"/>
            </a:endParaRPr>
          </a:p>
        </p:txBody>
      </p:sp>
      <p:sp>
        <p:nvSpPr>
          <p:cNvPr id="301" name="CustomShape 5"/>
          <p:cNvSpPr/>
          <p:nvPr/>
        </p:nvSpPr>
        <p:spPr>
          <a:xfrm>
            <a:off x="1080000" y="3240000"/>
            <a:ext cx="10436040" cy="176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1520">
              <a:lnSpc>
                <a:spcPct val="150000"/>
              </a:lnSpc>
              <a:buClr>
                <a:srgbClr val="008CFF"/>
              </a:buClr>
              <a:buFont typeface="Arial"/>
              <a:buChar char="•"/>
            </a:pPr>
            <a:r>
              <a:rPr lang="ru-RU" sz="2000" b="0" strike="noStrike" spc="-1">
                <a:solidFill>
                  <a:srgbClr val="000000"/>
                </a:solidFill>
                <a:latin typeface="Times New Roman"/>
                <a:ea typeface="Times New Roman"/>
              </a:rPr>
              <a:t>об установлении в отношении объекта недвижимости его рыночной стоимости;</a:t>
            </a:r>
            <a:endParaRPr lang="ru-RU" sz="2000" b="0" strike="noStrike" spc="-1">
              <a:latin typeface="Times New Roman"/>
            </a:endParaRPr>
          </a:p>
          <a:p>
            <a:pPr marL="285840" indent="-281520">
              <a:lnSpc>
                <a:spcPct val="150000"/>
              </a:lnSpc>
              <a:buClr>
                <a:srgbClr val="008CFF"/>
              </a:buClr>
              <a:buFont typeface="Arial"/>
              <a:buChar char="•"/>
            </a:pPr>
            <a:r>
              <a:rPr lang="ru-RU" sz="2000" b="0" strike="noStrike" spc="-1">
                <a:solidFill>
                  <a:srgbClr val="000000"/>
                </a:solidFill>
                <a:latin typeface="Times New Roman"/>
                <a:ea typeface="Microsoft YaHei"/>
              </a:rPr>
              <a:t>об изменении кадастровой стоимости в связи с выявлением недостоверных сведений об объекте оценки, использованных при определении его кадастровой стоимости.</a:t>
            </a:r>
            <a:endParaRPr lang="ru-RU" sz="2000" b="0" strike="noStrike" spc="-1">
              <a:latin typeface="Times New Roman"/>
            </a:endParaRPr>
          </a:p>
          <a:p>
            <a:pPr>
              <a:lnSpc>
                <a:spcPct val="100000"/>
              </a:lnSpc>
            </a:pPr>
            <a:endParaRPr lang="ru-RU" sz="2000" b="0" strike="noStrike" spc="-1">
              <a:latin typeface="Times New Roman"/>
            </a:endParaRPr>
          </a:p>
        </p:txBody>
      </p:sp>
      <p:pic>
        <p:nvPicPr>
          <p:cNvPr id="302" name="Graphic 389_0"/>
          <p:cNvPicPr/>
          <p:nvPr/>
        </p:nvPicPr>
        <p:blipFill>
          <a:blip r:embed="rId3" cstate="print"/>
          <a:stretch/>
        </p:blipFill>
        <p:spPr>
          <a:xfrm>
            <a:off x="125280" y="1800000"/>
            <a:ext cx="885960" cy="1076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blipFill>
        <a:effectLst/>
      </p:bgPr>
    </p:bg>
    <p:spTree>
      <p:nvGrpSpPr>
        <p:cNvPr id="1" name=""/>
        <p:cNvGrpSpPr/>
        <p:nvPr/>
      </p:nvGrpSpPr>
      <p:grpSpPr>
        <a:xfrm>
          <a:off x="0" y="0"/>
          <a:ext cx="0" cy="0"/>
          <a:chOff x="0" y="0"/>
          <a:chExt cx="0" cy="0"/>
        </a:xfrm>
      </p:grpSpPr>
      <p:sp>
        <p:nvSpPr>
          <p:cNvPr id="303" name="CustomShape 1"/>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12</a:t>
            </a:r>
            <a:endParaRPr lang="ru-RU" sz="2000" b="0" strike="noStrike" spc="-1">
              <a:latin typeface="Times New Roman"/>
            </a:endParaRPr>
          </a:p>
        </p:txBody>
      </p:sp>
      <p:pic>
        <p:nvPicPr>
          <p:cNvPr id="304" name="Рисунок 310"/>
          <p:cNvPicPr/>
          <p:nvPr/>
        </p:nvPicPr>
        <p:blipFill>
          <a:blip r:embed="rId3" cstate="print"/>
          <a:stretch/>
        </p:blipFill>
        <p:spPr>
          <a:xfrm>
            <a:off x="3504240" y="21600"/>
            <a:ext cx="5289480" cy="6836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ДОКУМЕНТЫ, НЕОБХОДИМЫЕ ДЛЯ ПОДАЧИ ИСКОВОГО ЗАЯВЛЕНИЯ В СУД</a:t>
            </a:r>
            <a:endParaRPr lang="ru-RU" sz="1800" b="0" strike="noStrike" spc="-1">
              <a:latin typeface="Times New Roman"/>
            </a:endParaRPr>
          </a:p>
        </p:txBody>
      </p:sp>
      <p:pic>
        <p:nvPicPr>
          <p:cNvPr id="306" name="Рисунок 38_23"/>
          <p:cNvPicPr/>
          <p:nvPr/>
        </p:nvPicPr>
        <p:blipFill>
          <a:blip r:embed="rId2" cstate="print"/>
          <a:stretch/>
        </p:blipFill>
        <p:spPr>
          <a:xfrm>
            <a:off x="180000" y="122760"/>
            <a:ext cx="540000" cy="544320"/>
          </a:xfrm>
          <a:prstGeom prst="rect">
            <a:avLst/>
          </a:prstGeom>
          <a:ln w="0">
            <a:noFill/>
          </a:ln>
        </p:spPr>
      </p:pic>
      <p:sp>
        <p:nvSpPr>
          <p:cNvPr id="307"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308" name="CustomShape 3"/>
          <p:cNvSpPr/>
          <p:nvPr/>
        </p:nvSpPr>
        <p:spPr>
          <a:xfrm>
            <a:off x="360000" y="1171440"/>
            <a:ext cx="11516040" cy="414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400" b="0" strike="noStrike" spc="-1">
                <a:solidFill>
                  <a:srgbClr val="000000"/>
                </a:solidFill>
                <a:latin typeface="Times New Roman"/>
                <a:ea typeface="Times New Roman"/>
              </a:rPr>
              <a:t>1. Выписка из ЕГРН о кадастровой стоимости объекта недвижимости. Еще раз повторю, данная выписка предоставляется бесплатно с использованием, в том числе сервисов портала Росреестра;</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2. Копия правоустанавливающего или (правоудостоверяющего) документа на объект недвижимости, если заявление подает правообладатель;</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3. Отчет об оценке рыночной стоимости в бумажном виде и в форме электронного документа на электронном носителе.</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Обратите внимание, не зависимо от того куда подано заявление в Комиссию либо в суд при установлении кадастровой стоимости в размере рыночной отчет об оценке рыночной стоимости является обязательным документом.</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4. Документ об уплате гос.пошлины;</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5. Доверенность (иные документы), подтверждающая полномочия представителя, а также копия документа о высшем юридическом образовании представителя (если иск подписывает представитель);</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6. Выписка из ЕГРЮЛ/ЕГРИП, свидетельства о государственной регистрации в качестве юридического лица или индивидуального предпринимателя в отношении заявителя (для заявителей - юридических лиц/ИП);</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7. Почтовые уведомления о вручении (иные документы), которые подтверждают вручение копий административного искового заявления и прилагаемых к нему документов другим лицам, участвующим в деле, либо копии нужно предоставить в суд по количеству участвующих в деле лиц.</a:t>
            </a:r>
            <a:endParaRPr lang="ru-RU" sz="1400" b="0" strike="noStrike" spc="-1">
              <a:latin typeface="Times New Roman"/>
            </a:endParaRPr>
          </a:p>
          <a:p>
            <a:pPr>
              <a:lnSpc>
                <a:spcPct val="100000"/>
              </a:lnSpc>
            </a:pPr>
            <a:r>
              <a:rPr lang="ru-RU" sz="1400" b="0" strike="noStrike" spc="-1">
                <a:solidFill>
                  <a:srgbClr val="000000"/>
                </a:solidFill>
                <a:latin typeface="Times New Roman"/>
                <a:ea typeface="Times New Roman"/>
              </a:rPr>
              <a:t>8. В случаях, установленных федеральными</a:t>
            </a:r>
            <a:r>
              <a:rPr lang="ru-RU" sz="1400" b="0" strike="noStrike" spc="-1">
                <a:solidFill>
                  <a:srgbClr val="000000"/>
                </a:solidFill>
                <a:latin typeface="Times New Roman"/>
                <a:ea typeface="DejaVu Sans"/>
              </a:rPr>
              <a:t> законами № 135, № 237, документы и материалы, подтверждающие соблюдение досудебного порядка урегулирования спора;</a:t>
            </a:r>
            <a:endParaRPr lang="ru-RU" sz="1400" b="0" strike="noStrike" spc="-1">
              <a:latin typeface="Times New Roman"/>
            </a:endParaRPr>
          </a:p>
          <a:p>
            <a:pPr>
              <a:lnSpc>
                <a:spcPct val="100000"/>
              </a:lnSpc>
            </a:pPr>
            <a:r>
              <a:rPr lang="ru-RU" sz="1400" b="0" strike="noStrike" spc="-1">
                <a:solidFill>
                  <a:srgbClr val="000000"/>
                </a:solidFill>
                <a:latin typeface="Times New Roman"/>
                <a:ea typeface="DejaVu Sans"/>
              </a:rPr>
              <a:t>9. Документы, подтверждающие недостоверность сведений об объекте недвижимости, использованных при определении его кадастровой стоимости, в случае, если заявление о пересмотре кадастровой стоимости подается на основании недостоверности указанных сведений.</a:t>
            </a:r>
            <a:endParaRPr lang="ru-RU" sz="1400" b="0" strike="noStrike" spc="-1">
              <a:latin typeface="Times New Roman"/>
            </a:endParaRPr>
          </a:p>
          <a:p>
            <a:pPr algn="just">
              <a:lnSpc>
                <a:spcPct val="115000"/>
              </a:lnSpc>
            </a:pPr>
            <a:endParaRPr lang="ru-RU" sz="1400" b="0" strike="noStrike" spc="-1">
              <a:latin typeface="Times New Roman"/>
            </a:endParaRPr>
          </a:p>
        </p:txBody>
      </p:sp>
      <p:sp>
        <p:nvSpPr>
          <p:cNvPr id="309" name="CustomShape 4"/>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13</a:t>
            </a:r>
            <a:endParaRPr lang="ru-RU" sz="2000" b="0" strike="noStrike" spc="-1">
              <a:latin typeface="Times New Roman"/>
            </a:endParaRPr>
          </a:p>
        </p:txBody>
      </p:sp>
      <p:sp>
        <p:nvSpPr>
          <p:cNvPr id="310" name="CustomShape 5"/>
          <p:cNvSpPr/>
          <p:nvPr/>
        </p:nvSpPr>
        <p:spPr>
          <a:xfrm>
            <a:off x="720000" y="5502960"/>
            <a:ext cx="11336040" cy="896040"/>
          </a:xfrm>
          <a:prstGeom prst="roundRect">
            <a:avLst>
              <a:gd name="adj" fmla="val 16667"/>
            </a:avLst>
          </a:prstGeom>
          <a:solidFill>
            <a:srgbClr val="DAF2D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15000"/>
              </a:lnSpc>
            </a:pPr>
            <a:r>
              <a:rPr lang="ru-RU" sz="1800" b="0" strike="noStrike" spc="-1">
                <a:solidFill>
                  <a:srgbClr val="000000"/>
                </a:solidFill>
                <a:latin typeface="Times New Roman"/>
                <a:ea typeface="Times New Roman"/>
              </a:rPr>
              <a:t>К административному исковому заявлению могут быть приобщены иные документы и материалы, подтверждающие требования административного истца.</a:t>
            </a:r>
            <a:endParaRPr lang="ru-RU" sz="1800" b="0" strike="noStrike" spc="-1">
              <a:latin typeface="Times New Roman"/>
            </a:endParaRPr>
          </a:p>
        </p:txBody>
      </p:sp>
      <p:sp>
        <p:nvSpPr>
          <p:cNvPr id="311" name="CustomShape 6"/>
          <p:cNvSpPr/>
          <p:nvPr/>
        </p:nvSpPr>
        <p:spPr>
          <a:xfrm>
            <a:off x="180000" y="510696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ТРЕБОВАНИЯ К ОТЧЕТУ</a:t>
            </a:r>
            <a:endParaRPr lang="ru-RU" sz="1800" b="0" strike="noStrike" spc="-1">
              <a:latin typeface="Times New Roman"/>
            </a:endParaRPr>
          </a:p>
        </p:txBody>
      </p:sp>
      <p:pic>
        <p:nvPicPr>
          <p:cNvPr id="313" name="Рисунок 38_22"/>
          <p:cNvPicPr/>
          <p:nvPr/>
        </p:nvPicPr>
        <p:blipFill>
          <a:blip r:embed="rId2" cstate="print"/>
          <a:stretch/>
        </p:blipFill>
        <p:spPr>
          <a:xfrm>
            <a:off x="180000" y="122760"/>
            <a:ext cx="540000" cy="544320"/>
          </a:xfrm>
          <a:prstGeom prst="rect">
            <a:avLst/>
          </a:prstGeom>
          <a:ln w="0">
            <a:noFill/>
          </a:ln>
        </p:spPr>
      </p:pic>
      <p:sp>
        <p:nvSpPr>
          <p:cNvPr id="314"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315" name="CustomShape 3"/>
          <p:cNvSpPr/>
          <p:nvPr/>
        </p:nvSpPr>
        <p:spPr>
          <a:xfrm>
            <a:off x="1441440" y="982440"/>
            <a:ext cx="9176040" cy="279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400" b="0" strike="noStrike" spc="-1">
                <a:solidFill>
                  <a:srgbClr val="000000"/>
                </a:solidFill>
                <a:latin typeface="Times New Roman"/>
                <a:ea typeface="Times New Roman"/>
              </a:rPr>
              <a:t>При подаче заявления об установлении в отношении объекта недвижимости его рыночной стоимости </a:t>
            </a:r>
            <a:r>
              <a:rPr lang="ru-RU" sz="1400" b="1" strike="noStrike" spc="-1">
                <a:solidFill>
                  <a:srgbClr val="000000"/>
                </a:solidFill>
                <a:latin typeface="Times New Roman"/>
                <a:ea typeface="Times New Roman"/>
              </a:rPr>
              <a:t>необходимым документом является отчет</a:t>
            </a:r>
            <a:r>
              <a:rPr lang="ru-RU" sz="1400" b="0" strike="noStrike" spc="-1">
                <a:solidFill>
                  <a:srgbClr val="000000"/>
                </a:solidFill>
                <a:latin typeface="Times New Roman"/>
                <a:ea typeface="Times New Roman"/>
              </a:rPr>
              <a:t>, составленный на дату, по состоянию на которую была определена кадастровая стоимость объекта недвижимости.</a:t>
            </a:r>
            <a:endParaRPr lang="ru-RU" sz="1400" b="0" strike="noStrike" spc="-1">
              <a:latin typeface="Times New Roman"/>
            </a:endParaRPr>
          </a:p>
          <a:p>
            <a:pPr algn="just">
              <a:lnSpc>
                <a:spcPct val="115000"/>
              </a:lnSpc>
            </a:pP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Отчет об оценке представляет собой документ, содержащий сведения доказательственного значения, составленный в соответствии с законодательством РФ об оценочной деятельности и нормативными правовыми актами, а так же стандартами и правилами оценочной деятельности, установленными саморегулируемой организацией оценщиков, членом которой является оценщик, подготовивший отчет.</a:t>
            </a:r>
            <a:endParaRPr lang="ru-RU" sz="1400" b="0" strike="noStrike" spc="-1">
              <a:latin typeface="Times New Roman"/>
            </a:endParaRPr>
          </a:p>
          <a:p>
            <a:pPr algn="just">
              <a:lnSpc>
                <a:spcPct val="115000"/>
              </a:lnSpc>
            </a:pPr>
            <a:r>
              <a:rPr lang="ru-RU" sz="1400" b="0" strike="noStrike" spc="-1">
                <a:solidFill>
                  <a:srgbClr val="000000"/>
                </a:solidFill>
                <a:latin typeface="Times New Roman"/>
                <a:ea typeface="Times New Roman"/>
              </a:rPr>
              <a:t>Отчет об оценке выполняется в соответствии с заданием на оценку, и содержит обоснованное профессиональное суждение оценщика относительно стоимости объекта оценки, сформулированное на основе собранной информации и проведенных расчетов, с учетом допущений.</a:t>
            </a:r>
            <a:endParaRPr lang="ru-RU" sz="1400" b="0" strike="noStrike" spc="-1">
              <a:latin typeface="Times New Roman"/>
            </a:endParaRPr>
          </a:p>
          <a:p>
            <a:pPr algn="just">
              <a:lnSpc>
                <a:spcPct val="115000"/>
              </a:lnSpc>
            </a:pPr>
            <a:endParaRPr lang="ru-RU" sz="1400" b="0" strike="noStrike" spc="-1">
              <a:latin typeface="Times New Roman"/>
            </a:endParaRPr>
          </a:p>
        </p:txBody>
      </p:sp>
      <p:sp>
        <p:nvSpPr>
          <p:cNvPr id="316" name="CustomShape 4"/>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14</a:t>
            </a:r>
            <a:endParaRPr lang="ru-RU" sz="2000" b="0" strike="noStrike" spc="-1">
              <a:latin typeface="Times New Roman"/>
            </a:endParaRPr>
          </a:p>
        </p:txBody>
      </p:sp>
      <p:graphicFrame>
        <p:nvGraphicFramePr>
          <p:cNvPr id="317" name="Table 5"/>
          <p:cNvGraphicFramePr/>
          <p:nvPr/>
        </p:nvGraphicFramePr>
        <p:xfrm>
          <a:off x="1488240" y="3846240"/>
          <a:ext cx="8999640" cy="2682240"/>
        </p:xfrm>
        <a:graphic>
          <a:graphicData uri="http://schemas.openxmlformats.org/drawingml/2006/table">
            <a:tbl>
              <a:tblPr/>
              <a:tblGrid>
                <a:gridCol w="4498920"/>
                <a:gridCol w="4500720"/>
              </a:tblGrid>
              <a:tr h="605880">
                <a:tc>
                  <a:txBody>
                    <a:bodyPr/>
                    <a:lstStyle/>
                    <a:p>
                      <a:pPr algn="ctr">
                        <a:lnSpc>
                          <a:spcPct val="100000"/>
                        </a:lnSpc>
                      </a:pPr>
                      <a:r>
                        <a:rPr lang="ru-RU" sz="1800" b="1" strike="noStrike" spc="-1">
                          <a:solidFill>
                            <a:srgbClr val="FFFFFF"/>
                          </a:solidFill>
                          <a:latin typeface="Times New Roman"/>
                        </a:rPr>
                        <a:t>Отчет на бумажном носителе</a:t>
                      </a:r>
                      <a:endParaRPr lang="ru-RU" sz="1800" b="0" strike="noStrike" spc="-1">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66CC"/>
                    </a:solidFill>
                  </a:tcPr>
                </a:tc>
                <a:tc>
                  <a:txBody>
                    <a:bodyPr/>
                    <a:lstStyle/>
                    <a:p>
                      <a:pPr algn="ctr">
                        <a:lnSpc>
                          <a:spcPct val="100000"/>
                        </a:lnSpc>
                      </a:pPr>
                      <a:r>
                        <a:rPr lang="ru-RU" sz="1800" b="1" strike="noStrike" spc="-1">
                          <a:solidFill>
                            <a:srgbClr val="FFFFFF"/>
                          </a:solidFill>
                          <a:latin typeface="Times New Roman"/>
                        </a:rPr>
                        <a:t>Отчет, составленный в форме электронного документа</a:t>
                      </a:r>
                      <a:endParaRPr lang="ru-RU" sz="1800" b="0" strike="noStrike" spc="-1">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66CC"/>
                    </a:solidFill>
                  </a:tcPr>
                </a:tc>
              </a:tr>
              <a:tr h="1093680">
                <a:tc>
                  <a:txBody>
                    <a:bodyPr/>
                    <a:lstStyle/>
                    <a:p>
                      <a:pPr algn="just">
                        <a:lnSpc>
                          <a:spcPct val="100000"/>
                        </a:lnSpc>
                      </a:pPr>
                      <a:r>
                        <a:rPr lang="ru-RU" sz="1600" b="0" strike="noStrike" spc="-1">
                          <a:solidFill>
                            <a:srgbClr val="000000"/>
                          </a:solidFill>
                          <a:latin typeface="Times New Roman"/>
                          <a:ea typeface="Times New Roman"/>
                        </a:rPr>
                        <a:t>должен быть прошит, постранично пронумерован, </a:t>
                      </a:r>
                      <a:r>
                        <a:rPr lang="ru-RU" sz="1600" b="1" u="sng" strike="noStrike" spc="-1">
                          <a:solidFill>
                            <a:srgbClr val="FF3838"/>
                          </a:solidFill>
                          <a:uFillTx/>
                          <a:latin typeface="Times New Roman"/>
                          <a:ea typeface="Times New Roman"/>
                        </a:rPr>
                        <a:t>подписан оценщиком или оценщиками, которые провели оценку</a:t>
                      </a:r>
                      <a:r>
                        <a:rPr lang="ru-RU" sz="1600" b="0" strike="noStrike" spc="-1">
                          <a:solidFill>
                            <a:srgbClr val="000000"/>
                          </a:solidFill>
                          <a:latin typeface="Times New Roman"/>
                          <a:ea typeface="Times New Roman"/>
                        </a:rPr>
                        <a:t>, а также скреплен личной печатью оценщика или оценщиков либо печатью юридического лица, с которым оценщик или оценщики заключили трудовой договор.</a:t>
                      </a:r>
                      <a:endParaRPr lang="ru-RU" sz="1600" b="0" strike="noStrike" spc="-1">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a:lstStyle/>
                    <a:p>
                      <a:pPr algn="just">
                        <a:lnSpc>
                          <a:spcPct val="100000"/>
                        </a:lnSpc>
                      </a:pPr>
                      <a:r>
                        <a:rPr lang="ru-RU" sz="1600" b="0" strike="noStrike" spc="-1">
                          <a:latin typeface="Times New Roman"/>
                          <a:ea typeface="Times New Roman"/>
                        </a:rPr>
                        <a:t>должен быть </a:t>
                      </a:r>
                      <a:r>
                        <a:rPr lang="ru-RU" sz="1600" b="1" u="sng" strike="noStrike" spc="-1">
                          <a:solidFill>
                            <a:srgbClr val="FF3838"/>
                          </a:solidFill>
                          <a:uFillTx/>
                          <a:latin typeface="Times New Roman"/>
                          <a:ea typeface="Times New Roman"/>
                        </a:rPr>
                        <a:t>подписан усиленной квалифицированной электронной подписью в соответствии с законодательством Российской Федерации оценщиком или оценщиками, которые провели оценку</a:t>
                      </a:r>
                      <a:r>
                        <a:rPr lang="ru-RU" sz="1600" b="0" strike="noStrike" spc="-1">
                          <a:solidFill>
                            <a:srgbClr val="FF3838"/>
                          </a:solidFill>
                          <a:latin typeface="Times New Roman"/>
                          <a:ea typeface="Times New Roman"/>
                        </a:rPr>
                        <a:t>, а также подпись руководителя юридического лица, с которым оценщик или оценщики заключили трудовой договор.</a:t>
                      </a:r>
                      <a:endParaRPr lang="ru-RU" sz="1600" b="0" strike="noStrike" spc="-1">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r>
            </a:tbl>
          </a:graphicData>
        </a:graphic>
      </p:graphicFrame>
      <p:sp>
        <p:nvSpPr>
          <p:cNvPr id="318" name="CustomShape 6"/>
          <p:cNvSpPr/>
          <p:nvPr/>
        </p:nvSpPr>
        <p:spPr>
          <a:xfrm>
            <a:off x="609840" y="900000"/>
            <a:ext cx="356040" cy="144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pic>
        <p:nvPicPr>
          <p:cNvPr id="319" name="Graphic 387_0"/>
          <p:cNvPicPr/>
          <p:nvPr/>
        </p:nvPicPr>
        <p:blipFill>
          <a:blip r:embed="rId3" cstate="print"/>
          <a:stretch/>
        </p:blipFill>
        <p:spPr>
          <a:xfrm>
            <a:off x="360000" y="2520000"/>
            <a:ext cx="896040" cy="896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ТРЕБОВАНИЯ К СОДЕРЖАНИЮ ОТЧЕТА</a:t>
            </a:r>
            <a:endParaRPr lang="ru-RU" sz="1800" b="0" strike="noStrike" spc="-1">
              <a:latin typeface="Times New Roman"/>
            </a:endParaRPr>
          </a:p>
        </p:txBody>
      </p:sp>
      <p:pic>
        <p:nvPicPr>
          <p:cNvPr id="321" name="Рисунок 38_24"/>
          <p:cNvPicPr/>
          <p:nvPr/>
        </p:nvPicPr>
        <p:blipFill>
          <a:blip r:embed="rId2" cstate="print"/>
          <a:stretch/>
        </p:blipFill>
        <p:spPr>
          <a:xfrm>
            <a:off x="180000" y="122760"/>
            <a:ext cx="540000" cy="544320"/>
          </a:xfrm>
          <a:prstGeom prst="rect">
            <a:avLst/>
          </a:prstGeom>
          <a:ln w="0">
            <a:noFill/>
          </a:ln>
        </p:spPr>
      </p:pic>
      <p:sp>
        <p:nvSpPr>
          <p:cNvPr id="322"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323" name="CustomShape 3"/>
          <p:cNvSpPr/>
          <p:nvPr/>
        </p:nvSpPr>
        <p:spPr>
          <a:xfrm>
            <a:off x="1431000" y="923400"/>
            <a:ext cx="10616040" cy="67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1400" b="1" strike="noStrike" spc="-1">
                <a:solidFill>
                  <a:srgbClr val="000000"/>
                </a:solidFill>
                <a:latin typeface="Times New Roman"/>
                <a:ea typeface="Times New Roman"/>
              </a:rPr>
              <a:t>В отчете об оценке должны быть указаны дата составления отчета и его номер.</a:t>
            </a:r>
            <a:endParaRPr lang="ru-RU" sz="1400" b="0" strike="noStrike" spc="-1">
              <a:latin typeface="Times New Roman"/>
            </a:endParaRPr>
          </a:p>
          <a:p>
            <a:pPr algn="just">
              <a:lnSpc>
                <a:spcPct val="100000"/>
              </a:lnSpc>
            </a:pPr>
            <a:r>
              <a:rPr lang="ru-RU" sz="1400" b="0" u="sng" strike="noStrike" spc="-1">
                <a:solidFill>
                  <a:srgbClr val="000000"/>
                </a:solidFill>
                <a:uFillTx/>
                <a:latin typeface="Times New Roman"/>
                <a:ea typeface="Times New Roman"/>
              </a:rPr>
              <a:t>Вне зависимости от вида объекта оценки в отчете об оценке должны содержаться следующие сведения:</a:t>
            </a:r>
            <a:endParaRPr lang="ru-RU" sz="1400" b="0" strike="noStrike" spc="-1">
              <a:latin typeface="Times New Roman"/>
            </a:endParaRPr>
          </a:p>
          <a:p>
            <a:pPr algn="just">
              <a:lnSpc>
                <a:spcPct val="100000"/>
              </a:lnSpc>
            </a:pPr>
            <a:endParaRPr lang="ru-RU" sz="1400" b="0" strike="noStrike" spc="-1">
              <a:latin typeface="Times New Roman"/>
            </a:endParaRPr>
          </a:p>
        </p:txBody>
      </p:sp>
      <p:sp>
        <p:nvSpPr>
          <p:cNvPr id="324" name="CustomShape 4"/>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15</a:t>
            </a:r>
            <a:endParaRPr lang="ru-RU" sz="2000" b="0" strike="noStrike" spc="-1">
              <a:latin typeface="Times New Roman"/>
            </a:endParaRPr>
          </a:p>
        </p:txBody>
      </p:sp>
      <p:sp>
        <p:nvSpPr>
          <p:cNvPr id="325" name="CustomShape 5"/>
          <p:cNvSpPr/>
          <p:nvPr/>
        </p:nvSpPr>
        <p:spPr>
          <a:xfrm>
            <a:off x="1440000" y="1440000"/>
            <a:ext cx="10616040" cy="286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1520">
              <a:lnSpc>
                <a:spcPct val="100000"/>
              </a:lnSpc>
              <a:buClr>
                <a:srgbClr val="008CFF"/>
              </a:buClr>
              <a:buFont typeface="Arial"/>
              <a:buChar char="•"/>
            </a:pPr>
            <a:r>
              <a:rPr lang="ru-RU" sz="1400" b="0" strike="noStrike" spc="-1">
                <a:solidFill>
                  <a:srgbClr val="000000"/>
                </a:solidFill>
                <a:latin typeface="Times New Roman"/>
                <a:ea typeface="DejaVu Sans"/>
              </a:rPr>
              <a:t>задание </a:t>
            </a:r>
            <a:r>
              <a:rPr lang="ru-RU" sz="1400" b="0" strike="noStrike" spc="-1">
                <a:solidFill>
                  <a:srgbClr val="000000"/>
                </a:solidFill>
                <a:latin typeface="Times New Roman"/>
                <a:ea typeface="Calibri"/>
              </a:rPr>
              <a:t>на оценку в соответствии с требованиями федеральных стандартов оценки;</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применяемые стандарты оценки; </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принятые при проведении оценки объекта оценки допущения;</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DejaVu Sans"/>
              </a:rPr>
              <a:t>с</a:t>
            </a:r>
            <a:r>
              <a:rPr lang="ru-RU" sz="1400" b="0" strike="noStrike" spc="-1">
                <a:solidFill>
                  <a:srgbClr val="000000"/>
                </a:solidFill>
                <a:latin typeface="Times New Roman"/>
                <a:ea typeface="Calibri"/>
              </a:rPr>
              <a:t>ведения о заказчике оценки и об оценщике (оценщиках), подписавшем (подписавших) отчет об оценке; </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информация обо всех привлеченных к проведению оценки и подготовке отчета об оценке организациях и специалистах;</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основные факты и выводы;</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описание объекта оценки с указанием перечня документов, используемых оценщиком и устанавливающих количественные и качественные характеристики объекта оценки;</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анализ рынка объекта оценки, ценообразующих факторов, а также  внешних факторов,  влияющих на его стоимость; </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описание процесса оценки объекта оценки в части применения подхода (подходов) к оценке;</a:t>
            </a:r>
            <a:endParaRPr lang="ru-RU" sz="1400" b="0" strike="noStrike" spc="-1">
              <a:latin typeface="Times New Roman"/>
            </a:endParaRPr>
          </a:p>
          <a:p>
            <a:pPr marL="285840" indent="-281520">
              <a:lnSpc>
                <a:spcPct val="100000"/>
              </a:lnSpc>
              <a:buClr>
                <a:srgbClr val="008CFF"/>
              </a:buClr>
              <a:buFont typeface="Arial"/>
              <a:buChar char="•"/>
            </a:pPr>
            <a:r>
              <a:rPr lang="ru-RU" sz="1400" b="0" strike="noStrike" spc="-1">
                <a:solidFill>
                  <a:srgbClr val="000000"/>
                </a:solidFill>
                <a:latin typeface="Times New Roman"/>
                <a:ea typeface="Calibri"/>
              </a:rPr>
              <a:t>описание процедуры согласования результатов оценки и выводы, полученные на основании проведенных расчетов по различным подходам. </a:t>
            </a:r>
            <a:endParaRPr lang="ru-RU" sz="1400" b="0" strike="noStrike" spc="-1">
              <a:latin typeface="Times New Roman"/>
            </a:endParaRPr>
          </a:p>
          <a:p>
            <a:pPr>
              <a:lnSpc>
                <a:spcPct val="100000"/>
              </a:lnSpc>
            </a:pPr>
            <a:endParaRPr lang="ru-RU" sz="1400" b="0" strike="noStrike" spc="-1">
              <a:latin typeface="Times New Roman"/>
            </a:endParaRPr>
          </a:p>
        </p:txBody>
      </p:sp>
      <p:sp>
        <p:nvSpPr>
          <p:cNvPr id="326" name="CustomShape 6"/>
          <p:cNvSpPr/>
          <p:nvPr/>
        </p:nvSpPr>
        <p:spPr>
          <a:xfrm>
            <a:off x="1440000" y="3850920"/>
            <a:ext cx="10616040" cy="53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ru-RU" sz="3200" b="0" strike="noStrike" spc="-1">
              <a:latin typeface="Times New Roman"/>
            </a:endParaRPr>
          </a:p>
          <a:p>
            <a:pPr algn="just">
              <a:lnSpc>
                <a:spcPct val="100000"/>
              </a:lnSpc>
            </a:pPr>
            <a:r>
              <a:rPr lang="ru-RU" sz="1400" b="0" u="sng" strike="noStrike" spc="-1">
                <a:solidFill>
                  <a:srgbClr val="000000"/>
                </a:solidFill>
                <a:uFillTx/>
                <a:latin typeface="Times New Roman"/>
                <a:ea typeface="Times New Roman"/>
              </a:rPr>
              <a:t>В разделе основных фактов и выводов должны содержаться:</a:t>
            </a:r>
            <a:endParaRPr lang="ru-RU" sz="1400" b="0" strike="noStrike" spc="-1">
              <a:latin typeface="Times New Roman"/>
            </a:endParaRPr>
          </a:p>
        </p:txBody>
      </p:sp>
      <p:sp>
        <p:nvSpPr>
          <p:cNvPr id="327" name="CustomShape 7"/>
          <p:cNvSpPr/>
          <p:nvPr/>
        </p:nvSpPr>
        <p:spPr>
          <a:xfrm>
            <a:off x="1440000" y="4030920"/>
            <a:ext cx="10616040" cy="142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ru-RU" sz="3200" b="0" strike="noStrike" spc="-1">
              <a:latin typeface="Times New Roman"/>
            </a:endParaRPr>
          </a:p>
          <a:p>
            <a:pPr marL="285840" indent="-281520">
              <a:lnSpc>
                <a:spcPct val="100000"/>
              </a:lnSpc>
              <a:buClr>
                <a:srgbClr val="4FA730"/>
              </a:buClr>
              <a:buFont typeface="Arial"/>
              <a:buChar char="•"/>
            </a:pPr>
            <a:r>
              <a:rPr lang="ru-RU" sz="1400" b="0" strike="noStrike" spc="-1">
                <a:solidFill>
                  <a:srgbClr val="000000"/>
                </a:solidFill>
                <a:latin typeface="Times New Roman"/>
                <a:ea typeface="DejaVu Sans"/>
              </a:rPr>
              <a:t>о</a:t>
            </a:r>
            <a:r>
              <a:rPr lang="ru-RU" sz="1400" b="0" strike="noStrike" spc="-1">
                <a:solidFill>
                  <a:srgbClr val="000000"/>
                </a:solidFill>
                <a:latin typeface="Times New Roman"/>
                <a:ea typeface="Times New Roman"/>
              </a:rPr>
              <a:t>снование для проведения оценщиком оценки объекта оценки;</a:t>
            </a:r>
            <a:endParaRPr lang="ru-RU" sz="1400" b="0" strike="noStrike" spc="-1">
              <a:latin typeface="Times New Roman"/>
            </a:endParaRPr>
          </a:p>
          <a:p>
            <a:pPr marL="285840" indent="-281520">
              <a:lnSpc>
                <a:spcPct val="100000"/>
              </a:lnSpc>
              <a:buClr>
                <a:srgbClr val="4FA730"/>
              </a:buClr>
              <a:buFont typeface="Arial"/>
              <a:buChar char="•"/>
            </a:pPr>
            <a:r>
              <a:rPr lang="ru-RU" sz="1400" b="0" strike="noStrike" spc="-1">
                <a:solidFill>
                  <a:srgbClr val="000000"/>
                </a:solidFill>
                <a:latin typeface="Times New Roman"/>
                <a:ea typeface="Times New Roman"/>
              </a:rPr>
              <a:t>общая информация, идентифицирующая объект оценки;</a:t>
            </a:r>
            <a:endParaRPr lang="ru-RU" sz="1400" b="0" strike="noStrike" spc="-1">
              <a:latin typeface="Times New Roman"/>
            </a:endParaRPr>
          </a:p>
          <a:p>
            <a:pPr marL="285840" indent="-281520">
              <a:lnSpc>
                <a:spcPct val="100000"/>
              </a:lnSpc>
              <a:buClr>
                <a:srgbClr val="4FA730"/>
              </a:buClr>
              <a:buFont typeface="Arial"/>
              <a:buChar char="•"/>
            </a:pPr>
            <a:r>
              <a:rPr lang="ru-RU" sz="1400" b="0" strike="noStrike" spc="-1">
                <a:solidFill>
                  <a:srgbClr val="000000"/>
                </a:solidFill>
                <a:latin typeface="Times New Roman"/>
                <a:ea typeface="Times New Roman"/>
              </a:rPr>
              <a:t>результаты оценки, полученные при применении различных подходов к оценке;</a:t>
            </a:r>
            <a:endParaRPr lang="ru-RU" sz="1400" b="0" strike="noStrike" spc="-1">
              <a:latin typeface="Times New Roman"/>
            </a:endParaRPr>
          </a:p>
          <a:p>
            <a:pPr marL="285840" indent="-281520">
              <a:lnSpc>
                <a:spcPct val="100000"/>
              </a:lnSpc>
              <a:buClr>
                <a:srgbClr val="4FA730"/>
              </a:buClr>
              <a:buFont typeface="Arial"/>
              <a:buChar char="•"/>
            </a:pPr>
            <a:r>
              <a:rPr lang="ru-RU" sz="1400" b="0" strike="noStrike" spc="-1">
                <a:solidFill>
                  <a:srgbClr val="000000"/>
                </a:solidFill>
                <a:latin typeface="Times New Roman"/>
                <a:ea typeface="Times New Roman"/>
              </a:rPr>
              <a:t>итоговая величина стоимости объекта оценки;</a:t>
            </a:r>
            <a:endParaRPr lang="ru-RU" sz="1400" b="0" strike="noStrike" spc="-1">
              <a:latin typeface="Times New Roman"/>
            </a:endParaRPr>
          </a:p>
          <a:p>
            <a:pPr marL="285840" indent="-281520">
              <a:lnSpc>
                <a:spcPct val="100000"/>
              </a:lnSpc>
              <a:buClr>
                <a:srgbClr val="4FA730"/>
              </a:buClr>
              <a:buFont typeface="Arial"/>
              <a:buChar char="•"/>
            </a:pPr>
            <a:r>
              <a:rPr lang="ru-RU" sz="1400" b="0" strike="noStrike" spc="-1">
                <a:solidFill>
                  <a:srgbClr val="000000"/>
                </a:solidFill>
                <a:latin typeface="Times New Roman"/>
                <a:ea typeface="Times New Roman"/>
              </a:rPr>
              <a:t>ограничения и пределы применения полученной итоговой стоимости.</a:t>
            </a:r>
            <a:endParaRPr lang="ru-RU" sz="1400" b="0" strike="noStrike" spc="-1">
              <a:latin typeface="Times New Roman"/>
            </a:endParaRPr>
          </a:p>
        </p:txBody>
      </p:sp>
      <p:sp>
        <p:nvSpPr>
          <p:cNvPr id="328" name="CustomShape 8"/>
          <p:cNvSpPr/>
          <p:nvPr/>
        </p:nvSpPr>
        <p:spPr>
          <a:xfrm>
            <a:off x="1440000" y="5580000"/>
            <a:ext cx="10076040" cy="1050480"/>
          </a:xfrm>
          <a:prstGeom prst="roundRect">
            <a:avLst>
              <a:gd name="adj" fmla="val 16667"/>
            </a:avLst>
          </a:prstGeom>
          <a:solidFill>
            <a:srgbClr val="ECF3FA"/>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1001"/>
              </a:spcAft>
            </a:pPr>
            <a:r>
              <a:rPr lang="ru-RU" sz="1400" b="0" strike="noStrike" spc="-1">
                <a:solidFill>
                  <a:srgbClr val="000000"/>
                </a:solidFill>
                <a:latin typeface="Times New Roman"/>
                <a:ea typeface="Times New Roman"/>
              </a:rPr>
              <a:t>В приложении к отчету об оценке должны содержаться копии документов, используемые оценщиком и устанавливающие количественные и качественные характеристики объекта оценки, в том числе правоустанавливающие и правоподтверждающие документы, а также документы технической инвентаризации, заключения экспертиз, а также другие документы по объекту оценки (при их наличии).</a:t>
            </a:r>
            <a:endParaRPr lang="ru-RU" sz="1400" b="0" strike="noStrike" spc="-1">
              <a:latin typeface="Times New Roman"/>
            </a:endParaRPr>
          </a:p>
        </p:txBody>
      </p:sp>
      <p:sp>
        <p:nvSpPr>
          <p:cNvPr id="329" name="CustomShape 9"/>
          <p:cNvSpPr/>
          <p:nvPr/>
        </p:nvSpPr>
        <p:spPr>
          <a:xfrm>
            <a:off x="740520" y="53046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900000" y="0"/>
            <a:ext cx="11094120" cy="833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ru-RU" sz="1800" b="1" strike="noStrike" spc="-1">
                <a:solidFill>
                  <a:srgbClr val="1890FB"/>
                </a:solidFill>
                <a:latin typeface="Times New Roman"/>
                <a:ea typeface="Microsoft YaHei"/>
              </a:rPr>
              <a:t>ИССЛЕДОВАНИЕ ОТЧЕТА В СУДЕ</a:t>
            </a:r>
            <a:endParaRPr lang="ru-RU" sz="1800" b="0" strike="noStrike" spc="-1">
              <a:latin typeface="Times New Roman"/>
            </a:endParaRPr>
          </a:p>
        </p:txBody>
      </p:sp>
      <p:sp>
        <p:nvSpPr>
          <p:cNvPr id="331" name="CustomShape 2"/>
          <p:cNvSpPr/>
          <p:nvPr/>
        </p:nvSpPr>
        <p:spPr>
          <a:xfrm>
            <a:off x="1980000" y="1440000"/>
            <a:ext cx="8456040" cy="4676040"/>
          </a:xfrm>
          <a:prstGeom prst="roundRect">
            <a:avLst>
              <a:gd name="adj" fmla="val 16667"/>
            </a:avLst>
          </a:prstGeom>
          <a:solidFill>
            <a:srgbClr val="FFFFFF"/>
          </a:solidFill>
          <a:ln w="12600">
            <a:noFill/>
          </a:ln>
          <a:effectLst>
            <a:glow rad="114480">
              <a:srgbClr val="008CFF">
                <a:alpha val="31000"/>
              </a:srgbClr>
            </a:glo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15000"/>
              </a:lnSpc>
            </a:pPr>
            <a:r>
              <a:rPr lang="ru-RU" sz="1600" b="0" strike="noStrike" spc="-1">
                <a:solidFill>
                  <a:srgbClr val="000000"/>
                </a:solidFill>
                <a:latin typeface="Times New Roman"/>
                <a:ea typeface="Times New Roman"/>
              </a:rPr>
              <a:t>Исследуя отчет об оценке объекта недвижимости, суд проверяет его на соответствие законодательства об оценочной деятельности, в том числе федеральным стандартам оценки (статья 1, 20 Закона № 135). При этом суду надлежит выяснить, отвечает ли лицо, составившее отчет о рыночной стоимости требованиям законодательства об оценочной деятельности, предъявляемым к оценщикам.</a:t>
            </a:r>
            <a:endParaRPr lang="ru-RU" sz="1600" b="0" strike="noStrike" spc="-1">
              <a:latin typeface="Times New Roman"/>
            </a:endParaRPr>
          </a:p>
          <a:p>
            <a:pPr algn="just">
              <a:lnSpc>
                <a:spcPct val="115000"/>
              </a:lnSpc>
            </a:pPr>
            <a:endParaRPr lang="ru-RU" sz="1600" b="0" strike="noStrike" spc="-1">
              <a:latin typeface="Times New Roman"/>
            </a:endParaRPr>
          </a:p>
          <a:p>
            <a:pPr algn="just">
              <a:lnSpc>
                <a:spcPct val="115000"/>
              </a:lnSpc>
            </a:pPr>
            <a:r>
              <a:rPr lang="ru-RU" sz="1600" b="0" strike="noStrike" spc="-1">
                <a:solidFill>
                  <a:srgbClr val="000000"/>
                </a:solidFill>
                <a:latin typeface="Times New Roman"/>
                <a:ea typeface="Times New Roman"/>
              </a:rPr>
              <a:t>В случае возникновения сомнений в обоснованности отчета об оценке и достоверности определения рыночной стоимости суд выносит эти обстоятельства на обсуждение, даже если стороны на них не ссылались.</a:t>
            </a:r>
            <a:endParaRPr lang="ru-RU" sz="1600" b="0" strike="noStrike" spc="-1">
              <a:latin typeface="Times New Roman"/>
            </a:endParaRPr>
          </a:p>
          <a:p>
            <a:pPr algn="just">
              <a:lnSpc>
                <a:spcPct val="115000"/>
              </a:lnSpc>
            </a:pPr>
            <a:endParaRPr lang="ru-RU" sz="1600" b="0" strike="noStrike" spc="-1">
              <a:latin typeface="Times New Roman"/>
            </a:endParaRPr>
          </a:p>
          <a:p>
            <a:pPr algn="just">
              <a:lnSpc>
                <a:spcPct val="115000"/>
              </a:lnSpc>
            </a:pPr>
            <a:r>
              <a:rPr lang="ru-RU" sz="1600" b="0" strike="noStrike" spc="-1">
                <a:solidFill>
                  <a:srgbClr val="000000"/>
                </a:solidFill>
                <a:latin typeface="Times New Roman"/>
                <a:ea typeface="Times New Roman"/>
              </a:rPr>
              <a:t>В целях устранения неясности положений отчета об оценке суд разрешает вопрос о вызове в качестве свидетеля оценщика, проводившего государственную кадастровую оценку и (или) составившего отчет о рыночной стоимости спорного объекта недвижимости. </a:t>
            </a:r>
            <a:endParaRPr lang="ru-RU" sz="1600" b="0" strike="noStrike" spc="-1">
              <a:latin typeface="Times New Roman"/>
            </a:endParaRPr>
          </a:p>
        </p:txBody>
      </p:sp>
      <p:sp>
        <p:nvSpPr>
          <p:cNvPr id="332" name="CustomShape 3"/>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16</a:t>
            </a:r>
            <a:endParaRPr lang="ru-RU" sz="20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CustomShape 1"/>
          <p:cNvSpPr/>
          <p:nvPr/>
        </p:nvSpPr>
        <p:spPr>
          <a:xfrm>
            <a:off x="216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800" b="1" strike="noStrike" spc="-1">
                <a:solidFill>
                  <a:srgbClr val="008CFF"/>
                </a:solidFill>
                <a:latin typeface="Times New Roman"/>
                <a:ea typeface="DejaVu Sans"/>
              </a:rPr>
              <a:t>                  РЕЗУЛЬТАТ ОСПАРИВАНИЯ КАДАСТРОВОЙ СТОИМОСТИ — РЕШЕНИЕ СУДА</a:t>
            </a:r>
            <a:endParaRPr lang="ru-RU" sz="1800" b="0" strike="noStrike" spc="-1">
              <a:latin typeface="Times New Roman"/>
            </a:endParaRPr>
          </a:p>
        </p:txBody>
      </p:sp>
      <p:pic>
        <p:nvPicPr>
          <p:cNvPr id="334" name="Рисунок 38_7"/>
          <p:cNvPicPr/>
          <p:nvPr/>
        </p:nvPicPr>
        <p:blipFill>
          <a:blip r:embed="rId2" cstate="print"/>
          <a:stretch/>
        </p:blipFill>
        <p:spPr>
          <a:xfrm>
            <a:off x="180000" y="122760"/>
            <a:ext cx="540000" cy="544320"/>
          </a:xfrm>
          <a:prstGeom prst="rect">
            <a:avLst/>
          </a:prstGeom>
          <a:ln w="0">
            <a:noFill/>
          </a:ln>
        </p:spPr>
      </p:pic>
      <p:sp>
        <p:nvSpPr>
          <p:cNvPr id="335" name="CustomShape 2"/>
          <p:cNvSpPr/>
          <p:nvPr/>
        </p:nvSpPr>
        <p:spPr>
          <a:xfrm>
            <a:off x="11751480" y="6402600"/>
            <a:ext cx="304200" cy="390960"/>
          </a:xfrm>
          <a:prstGeom prst="rect">
            <a:avLst/>
          </a:prstGeom>
          <a:noFill/>
          <a:ln w="0">
            <a:noFill/>
          </a:ln>
        </p:spPr>
        <p:style>
          <a:lnRef idx="0">
            <a:scrgbClr r="0" g="0" b="0"/>
          </a:lnRef>
          <a:fillRef idx="0">
            <a:scrgbClr r="0" g="0" b="0"/>
          </a:fillRef>
          <a:effectRef idx="0">
            <a:scrgbClr r="0" g="0" b="0"/>
          </a:effectRef>
          <a:fontRef idx="minor"/>
        </p:style>
      </p:sp>
      <p:sp>
        <p:nvSpPr>
          <p:cNvPr id="336" name="CustomShape 3"/>
          <p:cNvSpPr/>
          <p:nvPr/>
        </p:nvSpPr>
        <p:spPr>
          <a:xfrm>
            <a:off x="1080000" y="982800"/>
            <a:ext cx="10076040" cy="44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600" b="0" strike="noStrike" spc="-1">
                <a:solidFill>
                  <a:srgbClr val="000000"/>
                </a:solidFill>
                <a:latin typeface="Times New Roman"/>
                <a:ea typeface="Times New Roman"/>
              </a:rPr>
              <a:t>Решение суда по делу о пересмотре кадастровой стоимости должно содержать следующие сведения:</a:t>
            </a:r>
            <a:endParaRPr lang="ru-RU" sz="1600" b="0" strike="noStrike" spc="-1">
              <a:latin typeface="Times New Roman"/>
            </a:endParaRPr>
          </a:p>
        </p:txBody>
      </p:sp>
      <p:sp>
        <p:nvSpPr>
          <p:cNvPr id="337" name="CustomShape 4"/>
          <p:cNvSpPr/>
          <p:nvPr/>
        </p:nvSpPr>
        <p:spPr>
          <a:xfrm>
            <a:off x="1081440" y="1353240"/>
            <a:ext cx="10436040" cy="182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номер административного дела;</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дата и место принятия решения суда;</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наименование суда, принявшего решение;</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состав суда;</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сведения о сторонах, других лицах, участвующих в деле, об их представителях, о помощнике судьи, секретаре судебного заседания, об иных участниках судебного процесса, о предмете административного иска.</a:t>
            </a:r>
            <a:endParaRPr lang="ru-RU" sz="1600" b="0" strike="noStrike" spc="-1">
              <a:latin typeface="Times New Roman"/>
            </a:endParaRPr>
          </a:p>
        </p:txBody>
      </p:sp>
      <p:sp>
        <p:nvSpPr>
          <p:cNvPr id="338" name="CustomShape 5"/>
          <p:cNvSpPr/>
          <p:nvPr/>
        </p:nvSpPr>
        <p:spPr>
          <a:xfrm>
            <a:off x="1081440" y="3253680"/>
            <a:ext cx="10635120" cy="133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ru-RU" sz="3200" b="0" strike="noStrike" spc="-1">
              <a:latin typeface="Times New Roman"/>
            </a:endParaRPr>
          </a:p>
          <a:p>
            <a:pPr marL="285840" indent="-281520">
              <a:lnSpc>
                <a:spcPct val="100000"/>
              </a:lnSpc>
              <a:buClr>
                <a:srgbClr val="4FA730"/>
              </a:buClr>
              <a:buFont typeface="Arial"/>
              <a:buChar char="•"/>
            </a:pPr>
            <a:r>
              <a:rPr lang="ru-RU" sz="1600" b="0" strike="noStrike" spc="-1">
                <a:solidFill>
                  <a:srgbClr val="000000"/>
                </a:solidFill>
                <a:latin typeface="Times New Roman"/>
                <a:ea typeface="Times New Roman"/>
              </a:rPr>
              <a:t>изложение требований административного истца, возражений административного ответчика, мнения других лиц, участвующих в деле.</a:t>
            </a:r>
            <a:endParaRPr lang="ru-RU" sz="1600" b="0" strike="noStrike" spc="-1">
              <a:latin typeface="Times New Roman"/>
            </a:endParaRPr>
          </a:p>
          <a:p>
            <a:pPr>
              <a:lnSpc>
                <a:spcPct val="100000"/>
              </a:lnSpc>
            </a:pPr>
            <a:endParaRPr lang="ru-RU" sz="1600" b="0" strike="noStrike" spc="-1">
              <a:latin typeface="Times New Roman"/>
            </a:endParaRPr>
          </a:p>
          <a:p>
            <a:pPr>
              <a:lnSpc>
                <a:spcPct val="100000"/>
              </a:lnSpc>
            </a:pPr>
            <a:endParaRPr lang="ru-RU" sz="1600" b="0" strike="noStrike" spc="-1">
              <a:latin typeface="Times New Roman"/>
            </a:endParaRPr>
          </a:p>
        </p:txBody>
      </p:sp>
      <p:sp>
        <p:nvSpPr>
          <p:cNvPr id="339" name="CustomShape 6"/>
          <p:cNvSpPr/>
          <p:nvPr/>
        </p:nvSpPr>
        <p:spPr>
          <a:xfrm>
            <a:off x="1080000" y="4140000"/>
            <a:ext cx="10436040" cy="1586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15000"/>
              </a:lnSpc>
            </a:pPr>
            <a:r>
              <a:rPr lang="ru-RU" sz="1600" b="0" strike="noStrike" spc="-1">
                <a:solidFill>
                  <a:srgbClr val="000000"/>
                </a:solidFill>
                <a:latin typeface="Arial"/>
                <a:ea typeface="Microsoft YaHei"/>
              </a:rPr>
              <a:t>     </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обстоятельства административного дела, установленные судом;</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доказательства, на которых основаны выводы суда об этих обстоятельствах;</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доводы, в соответствии с которыми суд отвергает те или иные доказательства;</a:t>
            </a:r>
            <a:endParaRPr lang="ru-RU" sz="1600" b="0" strike="noStrike" spc="-1">
              <a:latin typeface="Times New Roman"/>
            </a:endParaRPr>
          </a:p>
          <a:p>
            <a:pPr marL="285840" indent="-281520">
              <a:lnSpc>
                <a:spcPct val="100000"/>
              </a:lnSpc>
              <a:buClr>
                <a:srgbClr val="008CFF"/>
              </a:buClr>
              <a:buFont typeface="Arial"/>
              <a:buChar char="•"/>
            </a:pPr>
            <a:r>
              <a:rPr lang="ru-RU" sz="1600" b="0" strike="noStrike" spc="-1">
                <a:solidFill>
                  <a:srgbClr val="000000"/>
                </a:solidFill>
                <a:latin typeface="Times New Roman"/>
                <a:ea typeface="Microsoft YaHei"/>
              </a:rPr>
              <a:t>нормативные правовые акты, которыми руководствовался суд при принятии решения.</a:t>
            </a:r>
            <a:endParaRPr lang="ru-RU" sz="1600" b="0" strike="noStrike" spc="-1">
              <a:latin typeface="Times New Roman"/>
            </a:endParaRPr>
          </a:p>
          <a:p>
            <a:pPr>
              <a:lnSpc>
                <a:spcPct val="100000"/>
              </a:lnSpc>
            </a:pPr>
            <a:endParaRPr lang="ru-RU" sz="1600" b="0" strike="noStrike" spc="-1">
              <a:latin typeface="Times New Roman"/>
            </a:endParaRPr>
          </a:p>
        </p:txBody>
      </p:sp>
      <p:sp>
        <p:nvSpPr>
          <p:cNvPr id="340" name="CustomShape 7"/>
          <p:cNvSpPr/>
          <p:nvPr/>
        </p:nvSpPr>
        <p:spPr>
          <a:xfrm>
            <a:off x="1060920" y="5533560"/>
            <a:ext cx="10635120" cy="133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ru-RU" sz="3200" b="0" strike="noStrike" spc="-1">
              <a:latin typeface="Times New Roman"/>
            </a:endParaRPr>
          </a:p>
          <a:p>
            <a:pPr marL="285840" indent="-281520">
              <a:lnSpc>
                <a:spcPct val="100000"/>
              </a:lnSpc>
              <a:buClr>
                <a:srgbClr val="4FA730"/>
              </a:buClr>
              <a:buFont typeface="Arial"/>
              <a:buChar char="•"/>
            </a:pPr>
            <a:r>
              <a:rPr lang="ru-RU" sz="1600" b="0" strike="noStrike" spc="-1">
                <a:solidFill>
                  <a:srgbClr val="000000"/>
                </a:solidFill>
                <a:latin typeface="Times New Roman"/>
                <a:ea typeface="Times New Roman"/>
              </a:rPr>
              <a:t>данные о величине установленной судом кадастровой стоимости объекта недвижимости, которая является новой кадастровой стоимостью, и подлежит внесению в ЕГРН.</a:t>
            </a:r>
            <a:endParaRPr lang="ru-RU" sz="1600" b="0" strike="noStrike" spc="-1">
              <a:latin typeface="Times New Roman"/>
            </a:endParaRPr>
          </a:p>
          <a:p>
            <a:pPr>
              <a:lnSpc>
                <a:spcPct val="100000"/>
              </a:lnSpc>
            </a:pPr>
            <a:endParaRPr lang="ru-RU" sz="1600" b="0" strike="noStrike" spc="-1">
              <a:latin typeface="Times New Roman"/>
            </a:endParaRPr>
          </a:p>
          <a:p>
            <a:pPr>
              <a:lnSpc>
                <a:spcPct val="100000"/>
              </a:lnSpc>
            </a:pPr>
            <a:endParaRPr lang="ru-RU" sz="1600" b="0" strike="noStrike" spc="-1">
              <a:latin typeface="Times New Roman"/>
            </a:endParaRPr>
          </a:p>
        </p:txBody>
      </p:sp>
      <p:sp>
        <p:nvSpPr>
          <p:cNvPr id="341" name="CustomShape 8"/>
          <p:cNvSpPr/>
          <p:nvPr/>
        </p:nvSpPr>
        <p:spPr>
          <a:xfrm>
            <a:off x="1165392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17</a:t>
            </a:r>
            <a:endParaRPr lang="ru-RU" sz="2000" b="0" strike="noStrike" spc="-1">
              <a:latin typeface="Times New Roman"/>
            </a:endParaRPr>
          </a:p>
        </p:txBody>
      </p:sp>
      <p:sp>
        <p:nvSpPr>
          <p:cNvPr id="342" name="CustomShape 9"/>
          <p:cNvSpPr/>
          <p:nvPr/>
        </p:nvSpPr>
        <p:spPr>
          <a:xfrm>
            <a:off x="1080000" y="1260000"/>
            <a:ext cx="1616040" cy="44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600" b="1" u="sng" strike="noStrike" spc="-1">
                <a:solidFill>
                  <a:srgbClr val="000000"/>
                </a:solidFill>
                <a:uFillTx/>
                <a:latin typeface="Times New Roman"/>
                <a:ea typeface="Times New Roman"/>
              </a:rPr>
              <a:t>Вводная часть</a:t>
            </a:r>
            <a:endParaRPr lang="ru-RU" sz="1600" b="0" strike="noStrike" spc="-1">
              <a:latin typeface="Times New Roman"/>
            </a:endParaRPr>
          </a:p>
        </p:txBody>
      </p:sp>
      <p:sp>
        <p:nvSpPr>
          <p:cNvPr id="343" name="CustomShape 10"/>
          <p:cNvSpPr/>
          <p:nvPr/>
        </p:nvSpPr>
        <p:spPr>
          <a:xfrm>
            <a:off x="1080000" y="3240000"/>
            <a:ext cx="2877480" cy="44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600" b="1" u="sng" strike="noStrike" spc="-1">
                <a:solidFill>
                  <a:srgbClr val="000000"/>
                </a:solidFill>
                <a:uFillTx/>
                <a:latin typeface="Times New Roman"/>
                <a:ea typeface="Times New Roman"/>
              </a:rPr>
              <a:t>Описательная часть</a:t>
            </a:r>
            <a:endParaRPr lang="ru-RU" sz="1600" b="0" strike="noStrike" spc="-1">
              <a:latin typeface="Times New Roman"/>
            </a:endParaRPr>
          </a:p>
        </p:txBody>
      </p:sp>
      <p:sp>
        <p:nvSpPr>
          <p:cNvPr id="344" name="CustomShape 11"/>
          <p:cNvSpPr/>
          <p:nvPr/>
        </p:nvSpPr>
        <p:spPr>
          <a:xfrm>
            <a:off x="1080000" y="4083120"/>
            <a:ext cx="2877480" cy="44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600" b="1" u="sng" strike="noStrike" spc="-1">
                <a:solidFill>
                  <a:srgbClr val="000000"/>
                </a:solidFill>
                <a:uFillTx/>
                <a:latin typeface="Times New Roman"/>
                <a:ea typeface="Microsoft YaHei"/>
              </a:rPr>
              <a:t>Мотивировочная часть:</a:t>
            </a:r>
            <a:endParaRPr lang="ru-RU" sz="1600" b="0" strike="noStrike" spc="-1">
              <a:latin typeface="Times New Roman"/>
            </a:endParaRPr>
          </a:p>
        </p:txBody>
      </p:sp>
      <p:sp>
        <p:nvSpPr>
          <p:cNvPr id="345" name="CustomShape 12"/>
          <p:cNvSpPr/>
          <p:nvPr/>
        </p:nvSpPr>
        <p:spPr>
          <a:xfrm>
            <a:off x="1060920" y="5493240"/>
            <a:ext cx="2877480" cy="44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1" u="sng" strike="noStrike" spc="-1">
                <a:solidFill>
                  <a:srgbClr val="000000"/>
                </a:solidFill>
                <a:uFillTx/>
                <a:latin typeface="Times New Roman"/>
                <a:ea typeface="DejaVu Sans"/>
              </a:rPr>
              <a:t>Резолютивная часть:</a:t>
            </a:r>
            <a:endParaRPr lang="ru-RU" sz="16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800" b="1" strike="noStrike" spc="-1">
                <a:solidFill>
                  <a:srgbClr val="008CFF"/>
                </a:solidFill>
                <a:latin typeface="Times New Roman"/>
                <a:ea typeface="DejaVu Sans"/>
              </a:rPr>
              <a:t>                   ОСОБЕННОСТИ СОДЕРЖАНИЯ РЕШЕНИЯ СУДА</a:t>
            </a:r>
            <a:endParaRPr lang="ru-RU" sz="1800" b="0" strike="noStrike" spc="-1">
              <a:latin typeface="Times New Roman"/>
            </a:endParaRPr>
          </a:p>
        </p:txBody>
      </p:sp>
      <p:pic>
        <p:nvPicPr>
          <p:cNvPr id="347" name="Рисунок 38_25"/>
          <p:cNvPicPr/>
          <p:nvPr/>
        </p:nvPicPr>
        <p:blipFill>
          <a:blip r:embed="rId2" cstate="print"/>
          <a:stretch/>
        </p:blipFill>
        <p:spPr>
          <a:xfrm>
            <a:off x="180000" y="122760"/>
            <a:ext cx="540000" cy="544320"/>
          </a:xfrm>
          <a:prstGeom prst="rect">
            <a:avLst/>
          </a:prstGeom>
          <a:ln w="0">
            <a:noFill/>
          </a:ln>
        </p:spPr>
      </p:pic>
      <p:sp>
        <p:nvSpPr>
          <p:cNvPr id="348" name="CustomShape 2"/>
          <p:cNvSpPr/>
          <p:nvPr/>
        </p:nvSpPr>
        <p:spPr>
          <a:xfrm>
            <a:off x="11751480" y="6402600"/>
            <a:ext cx="304200" cy="391320"/>
          </a:xfrm>
          <a:prstGeom prst="rect">
            <a:avLst/>
          </a:prstGeom>
          <a:noFill/>
          <a:ln w="0">
            <a:noFill/>
          </a:ln>
        </p:spPr>
        <p:style>
          <a:lnRef idx="0">
            <a:scrgbClr r="0" g="0" b="0"/>
          </a:lnRef>
          <a:fillRef idx="0">
            <a:scrgbClr r="0" g="0" b="0"/>
          </a:fillRef>
          <a:effectRef idx="0">
            <a:scrgbClr r="0" g="0" b="0"/>
          </a:effectRef>
          <a:fontRef idx="minor"/>
        </p:style>
      </p:sp>
      <p:sp>
        <p:nvSpPr>
          <p:cNvPr id="349" name="CustomShape 3"/>
          <p:cNvSpPr/>
          <p:nvPr/>
        </p:nvSpPr>
        <p:spPr>
          <a:xfrm>
            <a:off x="1080000" y="1080000"/>
            <a:ext cx="10076040" cy="462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2000" b="0" strike="noStrike" spc="-1">
                <a:solidFill>
                  <a:srgbClr val="000000"/>
                </a:solidFill>
                <a:latin typeface="Times New Roman"/>
                <a:ea typeface="Times New Roman"/>
              </a:rPr>
              <a:t>В решении обязательно указывается </a:t>
            </a:r>
            <a:r>
              <a:rPr lang="ru-RU" sz="2000" b="1" strike="noStrike" spc="-1">
                <a:solidFill>
                  <a:srgbClr val="008CFF"/>
                </a:solidFill>
                <a:latin typeface="Times New Roman"/>
                <a:ea typeface="Times New Roman"/>
              </a:rPr>
              <a:t>дата, на которую установлена кадастровая стоимость в размере рыночной</a:t>
            </a:r>
            <a:r>
              <a:rPr lang="ru-RU" sz="2000" b="0" strike="noStrike" spc="-1">
                <a:solidFill>
                  <a:srgbClr val="000000"/>
                </a:solidFill>
                <a:latin typeface="Times New Roman"/>
                <a:ea typeface="Times New Roman"/>
              </a:rPr>
              <a:t>. При этом следует учитывать, что рыночная стоимость объекта недвижимости устанавливается на ту же дату, на которую определена оспариваемая стоимость.</a:t>
            </a:r>
            <a:endParaRPr lang="ru-RU" sz="2000" b="0" strike="noStrike" spc="-1">
              <a:latin typeface="Times New Roman"/>
            </a:endParaRPr>
          </a:p>
          <a:p>
            <a:pPr algn="just">
              <a:lnSpc>
                <a:spcPct val="115000"/>
              </a:lnSpc>
            </a:pPr>
            <a:endParaRPr lang="ru-RU" sz="2000" b="0" strike="noStrike" spc="-1">
              <a:latin typeface="Times New Roman"/>
            </a:endParaRPr>
          </a:p>
          <a:p>
            <a:pPr algn="just">
              <a:lnSpc>
                <a:spcPct val="115000"/>
              </a:lnSpc>
            </a:pPr>
            <a:r>
              <a:rPr lang="ru-RU" sz="2000" b="0" strike="noStrike" spc="-1">
                <a:solidFill>
                  <a:srgbClr val="000000"/>
                </a:solidFill>
                <a:latin typeface="Times New Roman"/>
                <a:ea typeface="Times New Roman"/>
              </a:rPr>
              <a:t>Если на момент принятия решения суда в ЕГРН внесены сведения о кадастровой стоимости, установленные в результате проведения очередной ГКО, то в резолютивной части решения должно содержаться указание на </a:t>
            </a:r>
            <a:r>
              <a:rPr lang="ru-RU" sz="2000" b="1" strike="noStrike" spc="-1">
                <a:solidFill>
                  <a:srgbClr val="008CFF"/>
                </a:solidFill>
                <a:latin typeface="Times New Roman"/>
                <a:ea typeface="Times New Roman"/>
              </a:rPr>
              <a:t>период действия определенной судом кадастровой стоимости</a:t>
            </a:r>
            <a:r>
              <a:rPr lang="ru-RU" sz="2000" b="0" strike="noStrike" spc="-1">
                <a:solidFill>
                  <a:srgbClr val="008CFF"/>
                </a:solidFill>
                <a:latin typeface="Times New Roman"/>
                <a:ea typeface="Times New Roman"/>
              </a:rPr>
              <a:t>.</a:t>
            </a:r>
            <a:endParaRPr lang="ru-RU" sz="2000" b="0" strike="noStrike" spc="-1">
              <a:latin typeface="Times New Roman"/>
            </a:endParaRPr>
          </a:p>
          <a:p>
            <a:pPr algn="just">
              <a:lnSpc>
                <a:spcPct val="115000"/>
              </a:lnSpc>
            </a:pPr>
            <a:endParaRPr lang="ru-RU" sz="2000" b="0" strike="noStrike" spc="-1">
              <a:latin typeface="Times New Roman"/>
            </a:endParaRPr>
          </a:p>
          <a:p>
            <a:pPr algn="just">
              <a:lnSpc>
                <a:spcPct val="115000"/>
              </a:lnSpc>
            </a:pPr>
            <a:r>
              <a:rPr lang="ru-RU" sz="2000" b="0" strike="noStrike" spc="-1">
                <a:solidFill>
                  <a:srgbClr val="000000"/>
                </a:solidFill>
                <a:latin typeface="Times New Roman"/>
                <a:ea typeface="Times New Roman"/>
              </a:rPr>
              <a:t>Сведения о дате подачи заявления о пересмотре кадастровой стоимости подлежат внесению в ЕГРН, и применяются для целей налогообложения и иных установленных законодательством целей, соответственно, в резолютивной части решения указывается</a:t>
            </a:r>
            <a:r>
              <a:rPr lang="ru-RU" sz="2000" b="0" strike="noStrike" spc="-1">
                <a:solidFill>
                  <a:srgbClr val="008CFF"/>
                </a:solidFill>
                <a:latin typeface="Times New Roman"/>
                <a:ea typeface="Times New Roman"/>
              </a:rPr>
              <a:t> </a:t>
            </a:r>
            <a:r>
              <a:rPr lang="ru-RU" sz="2000" b="1" strike="noStrike" spc="-1">
                <a:solidFill>
                  <a:srgbClr val="008CFF"/>
                </a:solidFill>
                <a:latin typeface="Times New Roman"/>
                <a:ea typeface="Times New Roman"/>
              </a:rPr>
              <a:t>дата подачи соответствующего заявления</a:t>
            </a:r>
            <a:r>
              <a:rPr lang="ru-RU" sz="2000" b="0" strike="noStrike" spc="-1">
                <a:solidFill>
                  <a:srgbClr val="008CFF"/>
                </a:solidFill>
                <a:latin typeface="Times New Roman"/>
                <a:ea typeface="Times New Roman"/>
              </a:rPr>
              <a:t>.</a:t>
            </a:r>
            <a:endParaRPr lang="ru-RU" sz="2000" b="0" strike="noStrike" spc="-1">
              <a:latin typeface="Times New Roman"/>
            </a:endParaRPr>
          </a:p>
        </p:txBody>
      </p:sp>
      <p:sp>
        <p:nvSpPr>
          <p:cNvPr id="350" name="CustomShape 4"/>
          <p:cNvSpPr/>
          <p:nvPr/>
        </p:nvSpPr>
        <p:spPr>
          <a:xfrm>
            <a:off x="360000" y="9666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
        <p:nvSpPr>
          <p:cNvPr id="351" name="CustomShape 5"/>
          <p:cNvSpPr/>
          <p:nvPr/>
        </p:nvSpPr>
        <p:spPr>
          <a:xfrm>
            <a:off x="360000" y="25866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
        <p:nvSpPr>
          <p:cNvPr id="352" name="CustomShape 6"/>
          <p:cNvSpPr/>
          <p:nvPr/>
        </p:nvSpPr>
        <p:spPr>
          <a:xfrm>
            <a:off x="360000" y="45666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
        <p:nvSpPr>
          <p:cNvPr id="353" name="CustomShape 7"/>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18</a:t>
            </a:r>
            <a:endParaRPr lang="ru-RU" sz="20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blipFill>
        <a:effectLst/>
      </p:bgPr>
    </p:bg>
    <p:spTree>
      <p:nvGrpSpPr>
        <p:cNvPr id="1" name=""/>
        <p:cNvGrpSpPr/>
        <p:nvPr/>
      </p:nvGrpSpPr>
      <p:grpSpPr>
        <a:xfrm>
          <a:off x="0" y="0"/>
          <a:ext cx="0" cy="0"/>
          <a:chOff x="0" y="0"/>
          <a:chExt cx="0" cy="0"/>
        </a:xfrm>
      </p:grpSpPr>
      <p:sp>
        <p:nvSpPr>
          <p:cNvPr id="354" name="CustomShape 1"/>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19</a:t>
            </a:r>
            <a:endParaRPr lang="ru-RU" sz="2000" b="0" strike="noStrike" spc="-1">
              <a:latin typeface="Times New Roman"/>
            </a:endParaRPr>
          </a:p>
        </p:txBody>
      </p:sp>
      <p:pic>
        <p:nvPicPr>
          <p:cNvPr id="355" name="Рисунок 354"/>
          <p:cNvPicPr/>
          <p:nvPr/>
        </p:nvPicPr>
        <p:blipFill>
          <a:blip r:embed="rId3" cstate="print"/>
          <a:stretch/>
        </p:blipFill>
        <p:spPr>
          <a:xfrm>
            <a:off x="3714120" y="360"/>
            <a:ext cx="4925880" cy="68576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ru-RU" sz="2400" b="1" strike="noStrike" spc="-1">
                <a:solidFill>
                  <a:srgbClr val="1890FB"/>
                </a:solidFill>
                <a:latin typeface="Arial"/>
                <a:ea typeface="DejaVu Sans"/>
              </a:rPr>
              <a:t>          ПЕРЕЧЕНЬ НОРМАТИВНО-ПРАВОВЫХ АКТОВ</a:t>
            </a:r>
            <a:endParaRPr lang="ru-RU" sz="2400" b="0" strike="noStrike" spc="-1">
              <a:latin typeface="Times New Roman"/>
            </a:endParaRPr>
          </a:p>
        </p:txBody>
      </p:sp>
      <p:pic>
        <p:nvPicPr>
          <p:cNvPr id="211" name="Рисунок 38_2"/>
          <p:cNvPicPr/>
          <p:nvPr/>
        </p:nvPicPr>
        <p:blipFill>
          <a:blip r:embed="rId2" cstate="print"/>
          <a:stretch/>
        </p:blipFill>
        <p:spPr>
          <a:xfrm>
            <a:off x="180000" y="122760"/>
            <a:ext cx="540000" cy="544320"/>
          </a:xfrm>
          <a:prstGeom prst="rect">
            <a:avLst/>
          </a:prstGeom>
          <a:ln w="0">
            <a:noFill/>
          </a:ln>
        </p:spPr>
      </p:pic>
      <p:sp>
        <p:nvSpPr>
          <p:cNvPr id="212" name="CustomShape 2"/>
          <p:cNvSpPr/>
          <p:nvPr/>
        </p:nvSpPr>
        <p:spPr>
          <a:xfrm>
            <a:off x="11751480" y="6402600"/>
            <a:ext cx="304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a:t>
            </a:r>
            <a:endParaRPr lang="ru-RU" sz="2000" b="0" strike="noStrike" spc="-1">
              <a:latin typeface="Times New Roman"/>
            </a:endParaRPr>
          </a:p>
        </p:txBody>
      </p:sp>
      <p:sp>
        <p:nvSpPr>
          <p:cNvPr id="213" name="CustomShape 3"/>
          <p:cNvSpPr/>
          <p:nvPr/>
        </p:nvSpPr>
        <p:spPr>
          <a:xfrm>
            <a:off x="540000" y="1074600"/>
            <a:ext cx="11517480" cy="5037480"/>
          </a:xfrm>
          <a:prstGeom prst="roundRect">
            <a:avLst>
              <a:gd name="adj" fmla="val 16667"/>
            </a:avLst>
          </a:prstGeom>
          <a:solidFill>
            <a:srgbClr val="ECF3FA"/>
          </a:solidFill>
          <a:ln w="12600">
            <a:noFill/>
          </a:ln>
        </p:spPr>
        <p:style>
          <a:lnRef idx="0">
            <a:scrgbClr r="0" g="0" b="0"/>
          </a:lnRef>
          <a:fillRef idx="0">
            <a:scrgbClr r="0" g="0" b="0"/>
          </a:fillRef>
          <a:effectRef idx="0">
            <a:scrgbClr r="0" g="0" b="0"/>
          </a:effectRef>
          <a:fontRef idx="minor"/>
        </p:style>
      </p:sp>
      <p:sp>
        <p:nvSpPr>
          <p:cNvPr id="214" name="CustomShape 4"/>
          <p:cNvSpPr/>
          <p:nvPr/>
        </p:nvSpPr>
        <p:spPr>
          <a:xfrm>
            <a:off x="941400" y="1096200"/>
            <a:ext cx="4276080" cy="34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Налоговый кодекс Российской Федерации</a:t>
            </a:r>
            <a:endParaRPr lang="ru-RU" sz="1600" b="0" strike="noStrike" spc="-1">
              <a:latin typeface="Times New Roman"/>
            </a:endParaRPr>
          </a:p>
        </p:txBody>
      </p:sp>
      <p:sp>
        <p:nvSpPr>
          <p:cNvPr id="215" name="CustomShape 5"/>
          <p:cNvSpPr/>
          <p:nvPr/>
        </p:nvSpPr>
        <p:spPr>
          <a:xfrm>
            <a:off x="941400" y="1456200"/>
            <a:ext cx="4271760" cy="34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Земельный кодекс Российской Федерации</a:t>
            </a:r>
            <a:endParaRPr lang="ru-RU" sz="1600" b="0" strike="noStrike" spc="-1">
              <a:latin typeface="Times New Roman"/>
            </a:endParaRPr>
          </a:p>
        </p:txBody>
      </p:sp>
      <p:sp>
        <p:nvSpPr>
          <p:cNvPr id="216" name="CustomShape 6"/>
          <p:cNvSpPr/>
          <p:nvPr/>
        </p:nvSpPr>
        <p:spPr>
          <a:xfrm>
            <a:off x="941400" y="1800000"/>
            <a:ext cx="9856080" cy="35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Кодекс административного судопроизводства Российской Федерации</a:t>
            </a:r>
            <a:endParaRPr lang="ru-RU" sz="1600" b="0" strike="noStrike" spc="-1">
              <a:latin typeface="Times New Roman"/>
            </a:endParaRPr>
          </a:p>
        </p:txBody>
      </p:sp>
      <p:sp>
        <p:nvSpPr>
          <p:cNvPr id="217" name="CustomShape 7"/>
          <p:cNvSpPr/>
          <p:nvPr/>
        </p:nvSpPr>
        <p:spPr>
          <a:xfrm>
            <a:off x="941400" y="2160000"/>
            <a:ext cx="8630280" cy="34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Федеральный закон от 03.07.2016 № 237-ФЗ «О государственной кадастровой оценке»</a:t>
            </a:r>
            <a:endParaRPr lang="ru-RU" sz="1600" b="0" strike="noStrike" spc="-1">
              <a:latin typeface="Times New Roman"/>
            </a:endParaRPr>
          </a:p>
        </p:txBody>
      </p:sp>
      <p:sp>
        <p:nvSpPr>
          <p:cNvPr id="218" name="CustomShape 8"/>
          <p:cNvSpPr/>
          <p:nvPr/>
        </p:nvSpPr>
        <p:spPr>
          <a:xfrm>
            <a:off x="941400" y="2503800"/>
            <a:ext cx="10026360" cy="34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Федеральный закон от 29.07.1998 № 135-ФЗ «Об оценочной деятельности в Российской Федерации»</a:t>
            </a:r>
            <a:endParaRPr lang="ru-RU" sz="1600" b="0" strike="noStrike" spc="-1">
              <a:latin typeface="Times New Roman"/>
            </a:endParaRPr>
          </a:p>
        </p:txBody>
      </p:sp>
      <p:sp>
        <p:nvSpPr>
          <p:cNvPr id="219" name="CustomShape 9"/>
          <p:cNvSpPr/>
          <p:nvPr/>
        </p:nvSpPr>
        <p:spPr>
          <a:xfrm>
            <a:off x="941400" y="2847600"/>
            <a:ext cx="9415080" cy="34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Федеральный закон от 13.07.2015 № 218-ФЗ «О государственной регистрации недвижимости»</a:t>
            </a:r>
            <a:endParaRPr lang="ru-RU" sz="1600" b="0" strike="noStrike" spc="-1">
              <a:latin typeface="Times New Roman"/>
            </a:endParaRPr>
          </a:p>
        </p:txBody>
      </p:sp>
      <p:sp>
        <p:nvSpPr>
          <p:cNvPr id="220" name="CustomShape 10"/>
          <p:cNvSpPr/>
          <p:nvPr/>
        </p:nvSpPr>
        <p:spPr>
          <a:xfrm>
            <a:off x="941400" y="3183120"/>
            <a:ext cx="10797480" cy="59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Федеральный закон от 31.07.2020 № 269-ФЗ «О внесении изменений в отдельные законодательные акты Российской Федерации»</a:t>
            </a:r>
            <a:endParaRPr lang="ru-RU" sz="1600" b="0" strike="noStrike" spc="-1">
              <a:latin typeface="Times New Roman"/>
            </a:endParaRPr>
          </a:p>
        </p:txBody>
      </p:sp>
      <p:sp>
        <p:nvSpPr>
          <p:cNvPr id="221" name="CustomShape 11"/>
          <p:cNvSpPr/>
          <p:nvPr/>
        </p:nvSpPr>
        <p:spPr>
          <a:xfrm>
            <a:off x="941400" y="3780000"/>
            <a:ext cx="11251080" cy="59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Методические указания о государственной кадастровой оценке, утвержденные Приказом Минэкономразвития России от 12.05.2017 № 226</a:t>
            </a:r>
            <a:endParaRPr lang="ru-RU" sz="1600" b="0" strike="noStrike" spc="-1">
              <a:latin typeface="Times New Roman"/>
            </a:endParaRPr>
          </a:p>
        </p:txBody>
      </p:sp>
      <p:sp>
        <p:nvSpPr>
          <p:cNvPr id="222" name="CustomShape 12"/>
          <p:cNvSpPr/>
          <p:nvPr/>
        </p:nvSpPr>
        <p:spPr>
          <a:xfrm>
            <a:off x="941400" y="4320000"/>
            <a:ext cx="11391840" cy="59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Методические указания о государственной кадастровой оценке, утвержденные Приказом Миэкономразвития России от 07.06.2016 № 358</a:t>
            </a:r>
            <a:endParaRPr lang="ru-RU" sz="1600" b="0" strike="noStrike" spc="-1">
              <a:latin typeface="Times New Roman"/>
            </a:endParaRPr>
          </a:p>
        </p:txBody>
      </p:sp>
      <p:sp>
        <p:nvSpPr>
          <p:cNvPr id="223" name="CustomShape 13"/>
          <p:cNvSpPr/>
          <p:nvPr/>
        </p:nvSpPr>
        <p:spPr>
          <a:xfrm>
            <a:off x="941400" y="4916880"/>
            <a:ext cx="10936080" cy="59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Порядок рассмотрения обращений о предоставлении разъяснений, связанных с определением кадастровой стоимости, утвержденный приказом Росреестра от 06.08.2020 № П/0280</a:t>
            </a:r>
            <a:endParaRPr lang="ru-RU" sz="1600" b="0" strike="noStrike" spc="-1">
              <a:latin typeface="Times New Roman"/>
            </a:endParaRPr>
          </a:p>
        </p:txBody>
      </p:sp>
      <p:sp>
        <p:nvSpPr>
          <p:cNvPr id="224" name="CustomShape 14"/>
          <p:cNvSpPr/>
          <p:nvPr/>
        </p:nvSpPr>
        <p:spPr>
          <a:xfrm>
            <a:off x="941400" y="5523120"/>
            <a:ext cx="10977480" cy="59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600" b="0" strike="noStrike" spc="-1">
                <a:solidFill>
                  <a:srgbClr val="000000"/>
                </a:solidFill>
                <a:latin typeface="Times New Roman"/>
                <a:ea typeface="Times New Roman"/>
              </a:rPr>
              <a:t>Постановление Пленума Верховного Суда РФ от 30.06.2015 № 28 «О некоторых вопросах, возникающих при рассмотрении судами дел об оспаривании результатов определения кадастровой стоимости объектов недвижимости»</a:t>
            </a:r>
            <a:endParaRPr lang="ru-RU" sz="1600" b="0" strike="noStrike" spc="-1">
              <a:latin typeface="Times New Roman"/>
            </a:endParaRPr>
          </a:p>
        </p:txBody>
      </p:sp>
      <p:pic>
        <p:nvPicPr>
          <p:cNvPr id="225" name="Graphic 13"/>
          <p:cNvPicPr/>
          <p:nvPr/>
        </p:nvPicPr>
        <p:blipFill>
          <a:blip r:embed="rId3" cstate="print"/>
          <a:stretch/>
        </p:blipFill>
        <p:spPr>
          <a:xfrm>
            <a:off x="720000" y="1096200"/>
            <a:ext cx="205920" cy="213120"/>
          </a:xfrm>
          <a:prstGeom prst="rect">
            <a:avLst/>
          </a:prstGeom>
          <a:ln w="0">
            <a:noFill/>
          </a:ln>
        </p:spPr>
      </p:pic>
      <p:pic>
        <p:nvPicPr>
          <p:cNvPr id="226" name="Graphic 13_0"/>
          <p:cNvPicPr/>
          <p:nvPr/>
        </p:nvPicPr>
        <p:blipFill>
          <a:blip r:embed="rId3" cstate="print"/>
          <a:stretch/>
        </p:blipFill>
        <p:spPr>
          <a:xfrm>
            <a:off x="720000" y="1456200"/>
            <a:ext cx="205920" cy="213120"/>
          </a:xfrm>
          <a:prstGeom prst="rect">
            <a:avLst/>
          </a:prstGeom>
          <a:ln w="0">
            <a:noFill/>
          </a:ln>
        </p:spPr>
      </p:pic>
      <p:pic>
        <p:nvPicPr>
          <p:cNvPr id="227" name="Graphic 13_1"/>
          <p:cNvPicPr/>
          <p:nvPr/>
        </p:nvPicPr>
        <p:blipFill>
          <a:blip r:embed="rId3" cstate="print"/>
          <a:stretch/>
        </p:blipFill>
        <p:spPr>
          <a:xfrm>
            <a:off x="732960" y="1800000"/>
            <a:ext cx="205920" cy="213120"/>
          </a:xfrm>
          <a:prstGeom prst="rect">
            <a:avLst/>
          </a:prstGeom>
          <a:ln w="0">
            <a:noFill/>
          </a:ln>
        </p:spPr>
      </p:pic>
      <p:pic>
        <p:nvPicPr>
          <p:cNvPr id="228" name="Graphic 13_2"/>
          <p:cNvPicPr/>
          <p:nvPr/>
        </p:nvPicPr>
        <p:blipFill>
          <a:blip r:embed="rId3" cstate="print"/>
          <a:stretch/>
        </p:blipFill>
        <p:spPr>
          <a:xfrm>
            <a:off x="720000" y="2160000"/>
            <a:ext cx="205920" cy="213120"/>
          </a:xfrm>
          <a:prstGeom prst="rect">
            <a:avLst/>
          </a:prstGeom>
          <a:ln w="0">
            <a:noFill/>
          </a:ln>
        </p:spPr>
      </p:pic>
      <p:pic>
        <p:nvPicPr>
          <p:cNvPr id="229" name="Graphic 13_3"/>
          <p:cNvPicPr/>
          <p:nvPr/>
        </p:nvPicPr>
        <p:blipFill>
          <a:blip r:embed="rId3" cstate="print"/>
          <a:stretch/>
        </p:blipFill>
        <p:spPr>
          <a:xfrm>
            <a:off x="720000" y="2520000"/>
            <a:ext cx="205920" cy="213120"/>
          </a:xfrm>
          <a:prstGeom prst="rect">
            <a:avLst/>
          </a:prstGeom>
          <a:ln w="0">
            <a:noFill/>
          </a:ln>
        </p:spPr>
      </p:pic>
      <p:pic>
        <p:nvPicPr>
          <p:cNvPr id="230" name="Graphic 13_4"/>
          <p:cNvPicPr/>
          <p:nvPr/>
        </p:nvPicPr>
        <p:blipFill>
          <a:blip r:embed="rId3" cstate="print"/>
          <a:stretch/>
        </p:blipFill>
        <p:spPr>
          <a:xfrm>
            <a:off x="732960" y="2880000"/>
            <a:ext cx="205920" cy="213120"/>
          </a:xfrm>
          <a:prstGeom prst="rect">
            <a:avLst/>
          </a:prstGeom>
          <a:ln w="0">
            <a:noFill/>
          </a:ln>
        </p:spPr>
      </p:pic>
      <p:pic>
        <p:nvPicPr>
          <p:cNvPr id="231" name="Graphic 13_5"/>
          <p:cNvPicPr/>
          <p:nvPr/>
        </p:nvPicPr>
        <p:blipFill>
          <a:blip r:embed="rId3" cstate="print"/>
          <a:stretch/>
        </p:blipFill>
        <p:spPr>
          <a:xfrm>
            <a:off x="732960" y="3384360"/>
            <a:ext cx="205920" cy="213120"/>
          </a:xfrm>
          <a:prstGeom prst="rect">
            <a:avLst/>
          </a:prstGeom>
          <a:ln w="0">
            <a:noFill/>
          </a:ln>
        </p:spPr>
      </p:pic>
      <p:pic>
        <p:nvPicPr>
          <p:cNvPr id="232" name="Graphic 13_6"/>
          <p:cNvPicPr/>
          <p:nvPr/>
        </p:nvPicPr>
        <p:blipFill>
          <a:blip r:embed="rId3" cstate="print"/>
          <a:stretch/>
        </p:blipFill>
        <p:spPr>
          <a:xfrm>
            <a:off x="732960" y="3924360"/>
            <a:ext cx="205920" cy="213120"/>
          </a:xfrm>
          <a:prstGeom prst="rect">
            <a:avLst/>
          </a:prstGeom>
          <a:ln w="0">
            <a:noFill/>
          </a:ln>
        </p:spPr>
      </p:pic>
      <p:pic>
        <p:nvPicPr>
          <p:cNvPr id="233" name="Graphic 13_7"/>
          <p:cNvPicPr/>
          <p:nvPr/>
        </p:nvPicPr>
        <p:blipFill>
          <a:blip r:embed="rId3" cstate="print"/>
          <a:stretch/>
        </p:blipFill>
        <p:spPr>
          <a:xfrm>
            <a:off x="720000" y="4464360"/>
            <a:ext cx="205920" cy="213120"/>
          </a:xfrm>
          <a:prstGeom prst="rect">
            <a:avLst/>
          </a:prstGeom>
          <a:ln w="0">
            <a:noFill/>
          </a:ln>
        </p:spPr>
      </p:pic>
      <p:pic>
        <p:nvPicPr>
          <p:cNvPr id="234" name="Graphic 13_8"/>
          <p:cNvPicPr/>
          <p:nvPr/>
        </p:nvPicPr>
        <p:blipFill>
          <a:blip r:embed="rId3" cstate="print"/>
          <a:stretch/>
        </p:blipFill>
        <p:spPr>
          <a:xfrm>
            <a:off x="720000" y="5040000"/>
            <a:ext cx="205920" cy="213120"/>
          </a:xfrm>
          <a:prstGeom prst="rect">
            <a:avLst/>
          </a:prstGeom>
          <a:ln w="0">
            <a:noFill/>
          </a:ln>
        </p:spPr>
      </p:pic>
      <p:pic>
        <p:nvPicPr>
          <p:cNvPr id="235" name="Graphic 13_9"/>
          <p:cNvPicPr/>
          <p:nvPr/>
        </p:nvPicPr>
        <p:blipFill>
          <a:blip r:embed="rId3" cstate="print"/>
          <a:stretch/>
        </p:blipFill>
        <p:spPr>
          <a:xfrm>
            <a:off x="720000" y="5724360"/>
            <a:ext cx="205920" cy="2131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800" b="1" strike="noStrike" spc="-1">
                <a:solidFill>
                  <a:srgbClr val="008CFF"/>
                </a:solidFill>
                <a:latin typeface="Times New Roman"/>
                <a:ea typeface="DejaVu Sans"/>
              </a:rPr>
              <a:t>                   ИСПОЛНЕНИЕ РЕШЕНИЯ СУДА ИЛИ КОМИССИИ</a:t>
            </a:r>
            <a:endParaRPr lang="ru-RU" sz="1800" b="0" strike="noStrike" spc="-1">
              <a:latin typeface="Times New Roman"/>
            </a:endParaRPr>
          </a:p>
        </p:txBody>
      </p:sp>
      <p:pic>
        <p:nvPicPr>
          <p:cNvPr id="357" name="Рисунок 38_27"/>
          <p:cNvPicPr/>
          <p:nvPr/>
        </p:nvPicPr>
        <p:blipFill>
          <a:blip r:embed="rId2" cstate="print"/>
          <a:stretch/>
        </p:blipFill>
        <p:spPr>
          <a:xfrm>
            <a:off x="180000" y="122760"/>
            <a:ext cx="540000" cy="544320"/>
          </a:xfrm>
          <a:prstGeom prst="rect">
            <a:avLst/>
          </a:prstGeom>
          <a:ln w="0">
            <a:noFill/>
          </a:ln>
        </p:spPr>
      </p:pic>
      <p:sp>
        <p:nvSpPr>
          <p:cNvPr id="358" name="CustomShape 2"/>
          <p:cNvSpPr/>
          <p:nvPr/>
        </p:nvSpPr>
        <p:spPr>
          <a:xfrm>
            <a:off x="11751480" y="6402600"/>
            <a:ext cx="304200" cy="391320"/>
          </a:xfrm>
          <a:prstGeom prst="rect">
            <a:avLst/>
          </a:prstGeom>
          <a:noFill/>
          <a:ln w="0">
            <a:noFill/>
          </a:ln>
        </p:spPr>
        <p:style>
          <a:lnRef idx="0">
            <a:scrgbClr r="0" g="0" b="0"/>
          </a:lnRef>
          <a:fillRef idx="0">
            <a:scrgbClr r="0" g="0" b="0"/>
          </a:fillRef>
          <a:effectRef idx="0">
            <a:scrgbClr r="0" g="0" b="0"/>
          </a:effectRef>
          <a:fontRef idx="minor"/>
        </p:style>
      </p:sp>
      <p:sp>
        <p:nvSpPr>
          <p:cNvPr id="359" name="CustomShape 3"/>
          <p:cNvSpPr/>
          <p:nvPr/>
        </p:nvSpPr>
        <p:spPr>
          <a:xfrm>
            <a:off x="1080000" y="861480"/>
            <a:ext cx="10076040" cy="5796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500" b="0" strike="noStrike" spc="-1">
                <a:solidFill>
                  <a:srgbClr val="000000"/>
                </a:solidFill>
                <a:latin typeface="Times New Roman"/>
                <a:ea typeface="Times New Roman"/>
              </a:rPr>
              <a:t>Сведения об оспоренной кадастровой  стоимости, установленной решением Комиссии, при поступлении в филиал ППК «Роскадастр» по Красноярскому краю вносятся в ЕГРН в течение 10 рабочих дней на основании решения Комиссии. От правообладателей объектов недвижимости </a:t>
            </a:r>
            <a:r>
              <a:rPr lang="ru-RU" sz="1500" b="1" strike="noStrike" spc="-1">
                <a:solidFill>
                  <a:srgbClr val="000000"/>
                </a:solidFill>
                <a:latin typeface="Times New Roman"/>
                <a:ea typeface="Times New Roman"/>
              </a:rPr>
              <a:t>подача заявлений не требуется</a:t>
            </a:r>
            <a:r>
              <a:rPr lang="ru-RU" sz="1500" b="0" strike="noStrike" spc="-1">
                <a:solidFill>
                  <a:srgbClr val="000000"/>
                </a:solidFill>
                <a:latin typeface="Times New Roman"/>
                <a:ea typeface="Times New Roman"/>
              </a:rPr>
              <a:t>.</a:t>
            </a:r>
            <a:endParaRPr lang="ru-RU" sz="1500" b="0" strike="noStrike" spc="-1">
              <a:latin typeface="Times New Roman"/>
            </a:endParaRPr>
          </a:p>
          <a:p>
            <a:pPr algn="just">
              <a:lnSpc>
                <a:spcPct val="115000"/>
              </a:lnSpc>
            </a:pPr>
            <a:endParaRPr lang="ru-RU" sz="1500" b="0" strike="noStrike" spc="-1">
              <a:latin typeface="Times New Roman"/>
            </a:endParaRPr>
          </a:p>
          <a:p>
            <a:pPr algn="just">
              <a:lnSpc>
                <a:spcPct val="115000"/>
              </a:lnSpc>
            </a:pPr>
            <a:r>
              <a:rPr lang="ru-RU" sz="1500" b="0" strike="noStrike" spc="-1">
                <a:solidFill>
                  <a:srgbClr val="000000"/>
                </a:solidFill>
                <a:latin typeface="Times New Roman"/>
                <a:ea typeface="Times New Roman"/>
              </a:rPr>
              <a:t>Внесение в сведения ЕГРН изменений о кадастровой стоимости объекта недвижимости на основании решения суда происходит </a:t>
            </a:r>
            <a:r>
              <a:rPr lang="ru-RU" sz="1500" b="1" strike="noStrike" spc="-1">
                <a:solidFill>
                  <a:srgbClr val="000000"/>
                </a:solidFill>
                <a:latin typeface="Times New Roman"/>
                <a:ea typeface="Times New Roman"/>
              </a:rPr>
              <a:t>в уведомительном порядке</a:t>
            </a:r>
            <a:r>
              <a:rPr lang="ru-RU" sz="1500" b="0" strike="noStrike" spc="-1">
                <a:solidFill>
                  <a:srgbClr val="000000"/>
                </a:solidFill>
                <a:latin typeface="Times New Roman"/>
                <a:ea typeface="Times New Roman"/>
              </a:rPr>
              <a:t>, в течение 10 рабочих дней. Истец либо его представитель обращается с заявлением о внесении в сведения ЕГРН изменений о кадастровой стоимости с приложением надлежащим образом заверенной копии судебного акта.</a:t>
            </a:r>
            <a:endParaRPr lang="ru-RU" sz="1500" b="0" strike="noStrike" spc="-1">
              <a:latin typeface="Times New Roman"/>
            </a:endParaRPr>
          </a:p>
          <a:p>
            <a:pPr algn="just">
              <a:lnSpc>
                <a:spcPct val="115000"/>
              </a:lnSpc>
            </a:pPr>
            <a:endParaRPr lang="ru-RU" sz="1500" b="0" strike="noStrike" spc="-1">
              <a:latin typeface="Times New Roman"/>
            </a:endParaRPr>
          </a:p>
          <a:p>
            <a:pPr algn="just">
              <a:lnSpc>
                <a:spcPct val="115000"/>
              </a:lnSpc>
            </a:pPr>
            <a:r>
              <a:rPr lang="ru-RU" sz="1500" b="0" strike="noStrike" spc="-1">
                <a:solidFill>
                  <a:srgbClr val="000000"/>
                </a:solidFill>
                <a:latin typeface="Times New Roman"/>
                <a:ea typeface="Times New Roman"/>
              </a:rPr>
              <a:t>Подать заявление о внесении в сведения ЕГРН изменений о кадастровой стоимости и прилагаемую к нему заверенную в установленном законом порядке копию судебного акта в бумажном виде можно:</a:t>
            </a:r>
            <a:endParaRPr lang="ru-RU" sz="1500" b="0" strike="noStrike" spc="-1">
              <a:latin typeface="Times New Roman"/>
            </a:endParaRPr>
          </a:p>
          <a:p>
            <a:pPr algn="just">
              <a:lnSpc>
                <a:spcPct val="100000"/>
              </a:lnSpc>
            </a:pPr>
            <a:r>
              <a:rPr lang="ru-RU" sz="1500" b="0" strike="noStrike" spc="-1">
                <a:solidFill>
                  <a:srgbClr val="000000"/>
                </a:solidFill>
                <a:latin typeface="Times New Roman"/>
                <a:ea typeface="Times New Roman"/>
              </a:rPr>
              <a:t>посредством личного обращения в филиал ППК «Роскадастр» по Красноярскому краю, расположенный по адресу:           г. Красноярск, ул. Петра Подзолкова, д. 3;</a:t>
            </a:r>
            <a:endParaRPr lang="ru-RU" sz="1500" b="0" strike="noStrike" spc="-1">
              <a:latin typeface="Times New Roman"/>
            </a:endParaRPr>
          </a:p>
          <a:p>
            <a:pPr algn="just">
              <a:lnSpc>
                <a:spcPct val="100000"/>
              </a:lnSpc>
            </a:pPr>
            <a:endParaRPr lang="ru-RU" sz="1500" b="0" strike="noStrike" spc="-1">
              <a:latin typeface="Times New Roman"/>
            </a:endParaRPr>
          </a:p>
          <a:p>
            <a:pPr algn="just">
              <a:lnSpc>
                <a:spcPct val="100000"/>
              </a:lnSpc>
            </a:pPr>
            <a:r>
              <a:rPr lang="ru-RU" sz="1500" b="0" strike="noStrike" spc="-1">
                <a:solidFill>
                  <a:srgbClr val="000000"/>
                </a:solidFill>
                <a:latin typeface="Times New Roman"/>
                <a:ea typeface="Times New Roman"/>
              </a:rPr>
              <a:t>посредством почтового отправления в филиал ППК «Роскадастр» по Красноярскому краю по адресу: 660020,                     г. Красноярск, ул. Петра Подзолкова, д. 3;</a:t>
            </a:r>
            <a:endParaRPr lang="ru-RU" sz="1500" b="0" strike="noStrike" spc="-1">
              <a:latin typeface="Times New Roman"/>
            </a:endParaRPr>
          </a:p>
          <a:p>
            <a:pPr algn="just">
              <a:lnSpc>
                <a:spcPct val="100000"/>
              </a:lnSpc>
            </a:pPr>
            <a:endParaRPr lang="ru-RU" sz="1500" b="0" strike="noStrike" spc="-1">
              <a:latin typeface="Times New Roman"/>
            </a:endParaRPr>
          </a:p>
          <a:p>
            <a:pPr algn="just">
              <a:lnSpc>
                <a:spcPct val="100000"/>
              </a:lnSpc>
            </a:pPr>
            <a:r>
              <a:rPr lang="ru-RU" sz="1500" b="0" strike="noStrike" spc="-1">
                <a:solidFill>
                  <a:srgbClr val="000000"/>
                </a:solidFill>
                <a:latin typeface="Times New Roman"/>
                <a:ea typeface="Times New Roman"/>
              </a:rPr>
              <a:t>посредством личного обращения в МФЦ.</a:t>
            </a:r>
            <a:endParaRPr lang="ru-RU" sz="1500" b="0" strike="noStrike" spc="-1">
              <a:latin typeface="Times New Roman"/>
            </a:endParaRPr>
          </a:p>
          <a:p>
            <a:pPr algn="just">
              <a:lnSpc>
                <a:spcPct val="115000"/>
              </a:lnSpc>
            </a:pPr>
            <a:endParaRPr lang="ru-RU" sz="1500" b="0" strike="noStrike" spc="-1">
              <a:latin typeface="Times New Roman"/>
            </a:endParaRPr>
          </a:p>
          <a:p>
            <a:pPr algn="just">
              <a:lnSpc>
                <a:spcPct val="115000"/>
              </a:lnSpc>
            </a:pPr>
            <a:r>
              <a:rPr lang="ru-RU" sz="1500" b="1" u="sng" strike="noStrike" spc="-1">
                <a:solidFill>
                  <a:srgbClr val="000000"/>
                </a:solidFill>
                <a:uFillTx/>
                <a:latin typeface="Times New Roman"/>
                <a:ea typeface="Times New Roman"/>
              </a:rPr>
              <a:t>При предоставлении документов в филиал ППК «Роскадастр» по Красноярскому краю почтовым отправлением или при личном обращении нужно обязательно указывать обратный почтовый адрес, на который необходимо отправить уведомление об исполнении решения суда, а также исполненный судебный акт.</a:t>
            </a:r>
            <a:endParaRPr lang="ru-RU" sz="1500" b="0" strike="noStrike" spc="-1">
              <a:latin typeface="Times New Roman"/>
            </a:endParaRPr>
          </a:p>
          <a:p>
            <a:pPr algn="just">
              <a:lnSpc>
                <a:spcPct val="115000"/>
              </a:lnSpc>
            </a:pPr>
            <a:endParaRPr lang="ru-RU" sz="1500" b="0" strike="noStrike" spc="-1">
              <a:latin typeface="Times New Roman"/>
            </a:endParaRPr>
          </a:p>
        </p:txBody>
      </p:sp>
      <p:sp>
        <p:nvSpPr>
          <p:cNvPr id="360" name="CustomShape 4"/>
          <p:cNvSpPr/>
          <p:nvPr/>
        </p:nvSpPr>
        <p:spPr>
          <a:xfrm>
            <a:off x="380520" y="671040"/>
            <a:ext cx="515520" cy="1549440"/>
          </a:xfrm>
          <a:prstGeom prst="rect">
            <a:avLst/>
          </a:prstGeom>
          <a:noFill/>
          <a:ln w="0">
            <a:noFill/>
          </a:ln>
        </p:spPr>
        <p:style>
          <a:lnRef idx="0">
            <a:scrgbClr r="0" g="0" b="0"/>
          </a:lnRef>
          <a:fillRef idx="0">
            <a:scrgbClr r="0" g="0" b="0"/>
          </a:fillRef>
          <a:effectRef idx="0">
            <a:scrgbClr r="0" g="0" b="0"/>
          </a:effectRef>
          <a:fontRef idx="minor"/>
        </p:style>
      </p:sp>
      <p:sp>
        <p:nvSpPr>
          <p:cNvPr id="361" name="CustomShape 5"/>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20</a:t>
            </a:r>
            <a:endParaRPr lang="ru-RU" sz="2000" b="0" strike="noStrike" spc="-1">
              <a:latin typeface="Times New Roman"/>
            </a:endParaRPr>
          </a:p>
        </p:txBody>
      </p:sp>
      <p:pic>
        <p:nvPicPr>
          <p:cNvPr id="362" name="Graphic 359_12"/>
          <p:cNvPicPr/>
          <p:nvPr/>
        </p:nvPicPr>
        <p:blipFill>
          <a:blip r:embed="rId3" cstate="print"/>
          <a:stretch/>
        </p:blipFill>
        <p:spPr>
          <a:xfrm>
            <a:off x="311400" y="1202760"/>
            <a:ext cx="584640" cy="593280"/>
          </a:xfrm>
          <a:prstGeom prst="rect">
            <a:avLst/>
          </a:prstGeom>
          <a:ln w="0">
            <a:noFill/>
          </a:ln>
        </p:spPr>
      </p:pic>
      <p:pic>
        <p:nvPicPr>
          <p:cNvPr id="363" name="Graphic 359_13"/>
          <p:cNvPicPr/>
          <p:nvPr/>
        </p:nvPicPr>
        <p:blipFill>
          <a:blip r:embed="rId3" cstate="print"/>
          <a:stretch/>
        </p:blipFill>
        <p:spPr>
          <a:xfrm>
            <a:off x="311400" y="2340000"/>
            <a:ext cx="584640" cy="593280"/>
          </a:xfrm>
          <a:prstGeom prst="rect">
            <a:avLst/>
          </a:prstGeom>
          <a:ln w="0">
            <a:noFill/>
          </a:ln>
        </p:spPr>
      </p:pic>
      <p:sp>
        <p:nvSpPr>
          <p:cNvPr id="364" name="CustomShape 6"/>
          <p:cNvSpPr/>
          <p:nvPr/>
        </p:nvSpPr>
        <p:spPr>
          <a:xfrm>
            <a:off x="381960" y="52200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pic>
        <p:nvPicPr>
          <p:cNvPr id="365" name="Graphic 13_10"/>
          <p:cNvPicPr/>
          <p:nvPr/>
        </p:nvPicPr>
        <p:blipFill>
          <a:blip r:embed="rId4" cstate="print"/>
          <a:stretch/>
        </p:blipFill>
        <p:spPr>
          <a:xfrm>
            <a:off x="871560" y="3960000"/>
            <a:ext cx="205920" cy="213120"/>
          </a:xfrm>
          <a:prstGeom prst="rect">
            <a:avLst/>
          </a:prstGeom>
          <a:ln w="0">
            <a:noFill/>
          </a:ln>
        </p:spPr>
      </p:pic>
      <p:pic>
        <p:nvPicPr>
          <p:cNvPr id="366" name="Graphic 13_11"/>
          <p:cNvPicPr/>
          <p:nvPr/>
        </p:nvPicPr>
        <p:blipFill>
          <a:blip r:embed="rId4" cstate="print"/>
          <a:stretch/>
        </p:blipFill>
        <p:spPr>
          <a:xfrm>
            <a:off x="871560" y="4644360"/>
            <a:ext cx="205920" cy="213120"/>
          </a:xfrm>
          <a:prstGeom prst="rect">
            <a:avLst/>
          </a:prstGeom>
          <a:ln w="0">
            <a:noFill/>
          </a:ln>
        </p:spPr>
      </p:pic>
      <p:pic>
        <p:nvPicPr>
          <p:cNvPr id="367" name="Graphic 13_12"/>
          <p:cNvPicPr/>
          <p:nvPr/>
        </p:nvPicPr>
        <p:blipFill>
          <a:blip r:embed="rId4" cstate="print"/>
          <a:stretch/>
        </p:blipFill>
        <p:spPr>
          <a:xfrm>
            <a:off x="871560" y="5184360"/>
            <a:ext cx="205920" cy="2131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ru-RU" sz="1800" b="1" strike="noStrike" spc="-1">
                <a:solidFill>
                  <a:srgbClr val="008CFF"/>
                </a:solidFill>
                <a:latin typeface="Times New Roman"/>
                <a:ea typeface="DejaVu Sans"/>
              </a:rPr>
              <a:t>МЕХАНИЗМ АДМИНИСТРАТИВНОГО УСТАНОВЛЕНИЯ КАДАСТРОВОЙ СТОИМОСТИ</a:t>
            </a:r>
            <a:endParaRPr lang="ru-RU" sz="1800" b="0" strike="noStrike" spc="-1">
              <a:latin typeface="Times New Roman"/>
            </a:endParaRPr>
          </a:p>
        </p:txBody>
      </p:sp>
      <p:pic>
        <p:nvPicPr>
          <p:cNvPr id="369" name="Рисунок 38_26"/>
          <p:cNvPicPr/>
          <p:nvPr/>
        </p:nvPicPr>
        <p:blipFill>
          <a:blip r:embed="rId2" cstate="print"/>
          <a:stretch/>
        </p:blipFill>
        <p:spPr>
          <a:xfrm>
            <a:off x="180000" y="122760"/>
            <a:ext cx="540000" cy="544320"/>
          </a:xfrm>
          <a:prstGeom prst="rect">
            <a:avLst/>
          </a:prstGeom>
          <a:ln w="0">
            <a:noFill/>
          </a:ln>
        </p:spPr>
      </p:pic>
      <p:sp>
        <p:nvSpPr>
          <p:cNvPr id="370" name="CustomShape 2"/>
          <p:cNvSpPr/>
          <p:nvPr/>
        </p:nvSpPr>
        <p:spPr>
          <a:xfrm>
            <a:off x="11751480" y="6402600"/>
            <a:ext cx="304200" cy="391320"/>
          </a:xfrm>
          <a:prstGeom prst="rect">
            <a:avLst/>
          </a:prstGeom>
          <a:noFill/>
          <a:ln w="0">
            <a:noFill/>
          </a:ln>
        </p:spPr>
        <p:style>
          <a:lnRef idx="0">
            <a:scrgbClr r="0" g="0" b="0"/>
          </a:lnRef>
          <a:fillRef idx="0">
            <a:scrgbClr r="0" g="0" b="0"/>
          </a:fillRef>
          <a:effectRef idx="0">
            <a:scrgbClr r="0" g="0" b="0"/>
          </a:effectRef>
          <a:fontRef idx="minor"/>
        </p:style>
      </p:sp>
      <p:sp>
        <p:nvSpPr>
          <p:cNvPr id="371" name="CustomShape 3"/>
          <p:cNvSpPr/>
          <p:nvPr/>
        </p:nvSpPr>
        <p:spPr>
          <a:xfrm>
            <a:off x="360000" y="1080000"/>
            <a:ext cx="11517480" cy="1704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spcAft>
                <a:spcPts val="1001"/>
              </a:spcAft>
            </a:pPr>
            <a:r>
              <a:rPr lang="ru-RU" sz="2000" b="1" strike="noStrike" spc="-1">
                <a:solidFill>
                  <a:srgbClr val="000000"/>
                </a:solidFill>
                <a:latin typeface="Times New Roman"/>
                <a:ea typeface="Times New Roman"/>
              </a:rPr>
              <a:t>С 1 января 2024 заявление об установлении рыночной стоимости объектов недвижимости заинтересованным лицом можно подать в Бюджетное учреждение. </a:t>
            </a:r>
            <a:endParaRPr lang="ru-RU" sz="2000" b="0" strike="noStrike" spc="-1">
              <a:latin typeface="Times New Roman"/>
            </a:endParaRPr>
          </a:p>
          <a:p>
            <a:pPr algn="ctr">
              <a:lnSpc>
                <a:spcPct val="115000"/>
              </a:lnSpc>
            </a:pPr>
            <a:endParaRPr lang="ru-RU" sz="2000" b="0" strike="noStrike" spc="-1">
              <a:latin typeface="Times New Roman"/>
            </a:endParaRPr>
          </a:p>
          <a:p>
            <a:pPr algn="ctr">
              <a:lnSpc>
                <a:spcPct val="115000"/>
              </a:lnSpc>
            </a:pPr>
            <a:endParaRPr lang="ru-RU" sz="2000" b="0" strike="noStrike" spc="-1">
              <a:latin typeface="Times New Roman"/>
            </a:endParaRPr>
          </a:p>
        </p:txBody>
      </p:sp>
      <p:sp>
        <p:nvSpPr>
          <p:cNvPr id="372" name="CustomShape 4"/>
          <p:cNvSpPr/>
          <p:nvPr/>
        </p:nvSpPr>
        <p:spPr>
          <a:xfrm>
            <a:off x="380520" y="671040"/>
            <a:ext cx="515520" cy="1549440"/>
          </a:xfrm>
          <a:prstGeom prst="rect">
            <a:avLst/>
          </a:prstGeom>
          <a:noFill/>
          <a:ln w="0">
            <a:noFill/>
          </a:ln>
        </p:spPr>
        <p:style>
          <a:lnRef idx="0">
            <a:scrgbClr r="0" g="0" b="0"/>
          </a:lnRef>
          <a:fillRef idx="0">
            <a:scrgbClr r="0" g="0" b="0"/>
          </a:fillRef>
          <a:effectRef idx="0">
            <a:scrgbClr r="0" g="0" b="0"/>
          </a:effectRef>
          <a:fontRef idx="minor"/>
        </p:style>
      </p:sp>
      <p:sp>
        <p:nvSpPr>
          <p:cNvPr id="373" name="CustomShape 5"/>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21</a:t>
            </a:r>
            <a:endParaRPr lang="ru-RU" sz="2000" b="0" strike="noStrike" spc="-1">
              <a:latin typeface="Times New Roman"/>
            </a:endParaRPr>
          </a:p>
        </p:txBody>
      </p:sp>
      <p:sp>
        <p:nvSpPr>
          <p:cNvPr id="374" name="CustomShape 6"/>
          <p:cNvSpPr/>
          <p:nvPr/>
        </p:nvSpPr>
        <p:spPr>
          <a:xfrm>
            <a:off x="360000" y="4088880"/>
            <a:ext cx="11337480" cy="202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15000"/>
              </a:lnSpc>
            </a:pPr>
            <a:r>
              <a:rPr lang="ru-RU" sz="2000" b="1" strike="noStrike" spc="-1">
                <a:solidFill>
                  <a:srgbClr val="000000"/>
                </a:solidFill>
                <a:latin typeface="Times New Roman"/>
                <a:ea typeface="Times New Roman"/>
              </a:rPr>
              <a:t>Для установления кадастровой стоимости в размере рыночной стоимости будет необходимо подать в бюджетное учреждение или МФЦ заявление (Форма и требования к его заполнению заявления утверждена Приказом Росреестра от 06.08.2020 № П/0287).</a:t>
            </a:r>
            <a:endParaRPr lang="ru-RU" sz="2000" b="0" strike="noStrike" spc="-1">
              <a:latin typeface="Times New Roman"/>
            </a:endParaRPr>
          </a:p>
          <a:p>
            <a:pPr algn="ctr">
              <a:lnSpc>
                <a:spcPct val="115000"/>
              </a:lnSpc>
            </a:pPr>
            <a:r>
              <a:rPr lang="ru-RU" sz="2000" b="1" strike="noStrike" spc="-1">
                <a:solidFill>
                  <a:srgbClr val="000000"/>
                </a:solidFill>
                <a:latin typeface="Times New Roman"/>
                <a:ea typeface="Times New Roman"/>
              </a:rPr>
              <a:t>Заявление может быть подано в период с даты постановки объекта недвижимости на государственный кадастровый учет до даты снятия его с государственного кадастрового учета (часть 2 статьи 22.1 Закона № 237-ФЗ)</a:t>
            </a:r>
            <a:endParaRPr lang="ru-RU" sz="2000" b="0" strike="noStrike" spc="-1">
              <a:latin typeface="Times New Roman"/>
            </a:endParaRPr>
          </a:p>
          <a:p>
            <a:pPr algn="ctr">
              <a:lnSpc>
                <a:spcPct val="115000"/>
              </a:lnSpc>
            </a:pPr>
            <a:endParaRPr lang="ru-RU" sz="2000" b="0" strike="noStrike" spc="-1">
              <a:latin typeface="Times New Roman"/>
            </a:endParaRPr>
          </a:p>
          <a:p>
            <a:pPr algn="ctr">
              <a:lnSpc>
                <a:spcPct val="115000"/>
              </a:lnSpc>
            </a:pPr>
            <a:endParaRPr lang="ru-RU" sz="2000" b="0" strike="noStrike" spc="-1">
              <a:latin typeface="Times New Roman"/>
            </a:endParaRPr>
          </a:p>
        </p:txBody>
      </p:sp>
      <p:pic>
        <p:nvPicPr>
          <p:cNvPr id="375" name="Graphic 371_0"/>
          <p:cNvPicPr/>
          <p:nvPr/>
        </p:nvPicPr>
        <p:blipFill>
          <a:blip r:embed="rId3" cstate="print"/>
          <a:stretch/>
        </p:blipFill>
        <p:spPr>
          <a:xfrm>
            <a:off x="5400000" y="2160000"/>
            <a:ext cx="1617480" cy="16174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CustomShape 1"/>
          <p:cNvSpPr/>
          <p:nvPr/>
        </p:nvSpPr>
        <p:spPr>
          <a:xfrm>
            <a:off x="900000" y="0"/>
            <a:ext cx="11094120" cy="833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50000"/>
              </a:lnSpc>
            </a:pPr>
            <a:r>
              <a:rPr lang="ru-RU" sz="1600" b="1" strike="noStrike" spc="-1">
                <a:solidFill>
                  <a:srgbClr val="008CFF"/>
                </a:solidFill>
                <a:latin typeface="Times New Roman"/>
                <a:ea typeface="DejaVu Sans"/>
              </a:rPr>
              <a:t>ЛИЦА, ИМЕЮЩИЕ ПРАВО НА ОБРАЩЕНИЕ С ЗАЯВЛЕНИЕМ О ПЕРЕСМОТРЕ КАДАСТРОВОЙ СТОИМОСТИ</a:t>
            </a:r>
            <a:endParaRPr lang="ru-RU" sz="1600" b="0" strike="noStrike" spc="-1">
              <a:latin typeface="Times New Roman"/>
            </a:endParaRPr>
          </a:p>
        </p:txBody>
      </p:sp>
      <p:sp>
        <p:nvSpPr>
          <p:cNvPr id="377" name="CustomShape 2"/>
          <p:cNvSpPr/>
          <p:nvPr/>
        </p:nvSpPr>
        <p:spPr>
          <a:xfrm>
            <a:off x="1781640" y="1970640"/>
            <a:ext cx="3596040" cy="3227040"/>
          </a:xfrm>
          <a:prstGeom prst="roundRect">
            <a:avLst>
              <a:gd name="adj" fmla="val 16667"/>
            </a:avLst>
          </a:prstGeom>
          <a:solidFill>
            <a:srgbClr val="FFFFFF"/>
          </a:solidFill>
          <a:ln w="12600">
            <a:noFill/>
          </a:ln>
          <a:effectLst>
            <a:glow rad="114480">
              <a:srgbClr val="008CFF">
                <a:alpha val="31000"/>
              </a:srgbClr>
            </a:glow>
          </a:effectLst>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ru-RU" sz="3200" b="0" strike="noStrike" spc="-1">
              <a:latin typeface="Times New Roman"/>
            </a:endParaRPr>
          </a:p>
          <a:p>
            <a:pPr algn="ctr">
              <a:lnSpc>
                <a:spcPct val="100000"/>
              </a:lnSpc>
            </a:pPr>
            <a:r>
              <a:rPr lang="ru-RU" sz="1800" b="1" strike="noStrike" spc="-1">
                <a:solidFill>
                  <a:srgbClr val="000000"/>
                </a:solidFill>
                <a:latin typeface="Times New Roman"/>
                <a:ea typeface="Microsoft YaHei"/>
              </a:rPr>
              <a:t>Физические лица и юридические лица, е</a:t>
            </a:r>
            <a:r>
              <a:rPr lang="ru-RU" sz="1800" b="1" strike="noStrike" spc="-1">
                <a:solidFill>
                  <a:srgbClr val="000000"/>
                </a:solidFill>
                <a:latin typeface="Times New Roman"/>
                <a:ea typeface="DejaVu Sans"/>
              </a:rPr>
              <a:t>сли результаты определения кадастровой стоимости затрагивают права и обязанности этих лиц</a:t>
            </a:r>
            <a:endParaRPr lang="ru-RU" sz="1800" b="0" strike="noStrike" spc="-1">
              <a:latin typeface="Times New Roman"/>
            </a:endParaRPr>
          </a:p>
        </p:txBody>
      </p:sp>
      <p:sp>
        <p:nvSpPr>
          <p:cNvPr id="378" name="CustomShape 3"/>
          <p:cNvSpPr/>
          <p:nvPr/>
        </p:nvSpPr>
        <p:spPr>
          <a:xfrm>
            <a:off x="6660000" y="1980000"/>
            <a:ext cx="3596040" cy="3236040"/>
          </a:xfrm>
          <a:prstGeom prst="roundRect">
            <a:avLst>
              <a:gd name="adj" fmla="val 16667"/>
            </a:avLst>
          </a:prstGeom>
          <a:solidFill>
            <a:srgbClr val="FFFFFF"/>
          </a:solidFill>
          <a:ln w="12600">
            <a:noFill/>
          </a:ln>
          <a:effectLst>
            <a:glow rad="101520">
              <a:srgbClr val="3AD403">
                <a:alpha val="40000"/>
              </a:srgbClr>
            </a:glow>
          </a:effectLst>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1800" b="1" strike="noStrike" spc="-1">
                <a:solidFill>
                  <a:srgbClr val="000000"/>
                </a:solidFill>
                <a:latin typeface="Times New Roman"/>
                <a:ea typeface="Microsoft YaHei"/>
              </a:rPr>
              <a:t>Органы государственной власти и органы местного самоуправления, в</a:t>
            </a:r>
            <a:r>
              <a:rPr lang="ru-RU" sz="1800" b="1" strike="noStrike" spc="-1">
                <a:solidFill>
                  <a:srgbClr val="000000"/>
                </a:solidFill>
                <a:latin typeface="Times New Roman"/>
                <a:ea typeface="DejaVu Sans"/>
              </a:rPr>
              <a:t> отношении объектов недвижимости, находящихся в государственной или муниципальной собственности</a:t>
            </a:r>
            <a:endParaRPr lang="ru-RU" sz="1800" b="0" strike="noStrike" spc="-1">
              <a:latin typeface="Times New Roman"/>
            </a:endParaRPr>
          </a:p>
        </p:txBody>
      </p:sp>
      <p:sp>
        <p:nvSpPr>
          <p:cNvPr id="379" name="CustomShape 4"/>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22</a:t>
            </a:r>
            <a:endParaRPr lang="ru-RU" sz="2000" b="0" strike="noStrike" spc="-1">
              <a:latin typeface="Times New Roman"/>
            </a:endParaRPr>
          </a:p>
        </p:txBody>
      </p:sp>
      <p:pic>
        <p:nvPicPr>
          <p:cNvPr id="380" name="Graphic 369_1"/>
          <p:cNvPicPr/>
          <p:nvPr/>
        </p:nvPicPr>
        <p:blipFill>
          <a:blip r:embed="rId2" cstate="print"/>
          <a:stretch/>
        </p:blipFill>
        <p:spPr>
          <a:xfrm>
            <a:off x="8100000" y="4500000"/>
            <a:ext cx="766800" cy="598680"/>
          </a:xfrm>
          <a:prstGeom prst="rect">
            <a:avLst/>
          </a:prstGeom>
          <a:ln w="0">
            <a:noFill/>
          </a:ln>
        </p:spPr>
      </p:pic>
      <p:pic>
        <p:nvPicPr>
          <p:cNvPr id="381" name="Graphic 405_1"/>
          <p:cNvPicPr/>
          <p:nvPr/>
        </p:nvPicPr>
        <p:blipFill>
          <a:blip r:embed="rId3" cstate="print"/>
          <a:stretch/>
        </p:blipFill>
        <p:spPr>
          <a:xfrm>
            <a:off x="2973240" y="4140000"/>
            <a:ext cx="1162800" cy="89604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ru-RU" sz="1600" b="1" strike="noStrike" spc="-1">
                <a:solidFill>
                  <a:srgbClr val="008CFF"/>
                </a:solidFill>
                <a:latin typeface="Times New Roman"/>
                <a:ea typeface="DejaVu Sans"/>
              </a:rPr>
              <a:t>               ДОКУМЕНТЫ. НЕОБХОДИМЫЕ ДЛЯ УСТАНОВЛЕНИЯ КАДАСТРОВОЙ СТОИМОСТИ В РАЗМЕРЕ РЫНОЧНОЙ</a:t>
            </a:r>
            <a:endParaRPr lang="ru-RU" sz="1600" b="0" strike="noStrike" spc="-1">
              <a:latin typeface="Times New Roman"/>
            </a:endParaRPr>
          </a:p>
        </p:txBody>
      </p:sp>
      <p:pic>
        <p:nvPicPr>
          <p:cNvPr id="383" name="Рисунок 38_10"/>
          <p:cNvPicPr/>
          <p:nvPr/>
        </p:nvPicPr>
        <p:blipFill>
          <a:blip r:embed="rId2" cstate="print"/>
          <a:stretch/>
        </p:blipFill>
        <p:spPr>
          <a:xfrm>
            <a:off x="180000" y="122760"/>
            <a:ext cx="540000" cy="544320"/>
          </a:xfrm>
          <a:prstGeom prst="rect">
            <a:avLst/>
          </a:prstGeom>
          <a:ln w="0">
            <a:noFill/>
          </a:ln>
        </p:spPr>
      </p:pic>
      <p:sp>
        <p:nvSpPr>
          <p:cNvPr id="384"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23</a:t>
            </a:r>
            <a:endParaRPr lang="ru-RU" sz="2000" b="0" strike="noStrike" spc="-1">
              <a:latin typeface="Times New Roman"/>
            </a:endParaRPr>
          </a:p>
        </p:txBody>
      </p:sp>
      <p:sp>
        <p:nvSpPr>
          <p:cNvPr id="385" name="CustomShape 3"/>
          <p:cNvSpPr/>
          <p:nvPr/>
        </p:nvSpPr>
        <p:spPr>
          <a:xfrm>
            <a:off x="2023920" y="1303920"/>
            <a:ext cx="8052120" cy="852120"/>
          </a:xfrm>
          <a:prstGeom prst="roundRect">
            <a:avLst>
              <a:gd name="adj" fmla="val 16667"/>
            </a:avLst>
          </a:prstGeom>
          <a:solidFill>
            <a:schemeClr val="bg1"/>
          </a:solidFill>
          <a:ln>
            <a:noFill/>
          </a:ln>
          <a:effectLst>
            <a:glow rad="114480">
              <a:srgbClr val="008CFF">
                <a:alpha val="31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1800" b="0" strike="noStrike" spc="-1">
                <a:solidFill>
                  <a:srgbClr val="000000"/>
                </a:solidFill>
                <a:latin typeface="Times New Roman"/>
                <a:ea typeface="DejaVu Sans"/>
              </a:rPr>
              <a:t>Заявление об установлении кадастровой стоимости в размере его рыночной стоимости</a:t>
            </a:r>
            <a:endParaRPr lang="ru-RU" sz="1800" b="0" strike="noStrike" spc="-1">
              <a:latin typeface="Times New Roman"/>
            </a:endParaRPr>
          </a:p>
        </p:txBody>
      </p:sp>
      <p:sp>
        <p:nvSpPr>
          <p:cNvPr id="386" name="CustomShape 4"/>
          <p:cNvSpPr/>
          <p:nvPr/>
        </p:nvSpPr>
        <p:spPr>
          <a:xfrm>
            <a:off x="1980000" y="2520000"/>
            <a:ext cx="8096040" cy="852120"/>
          </a:xfrm>
          <a:prstGeom prst="roundRect">
            <a:avLst>
              <a:gd name="adj" fmla="val 16667"/>
            </a:avLst>
          </a:prstGeom>
          <a:solidFill>
            <a:schemeClr val="bg1"/>
          </a:solidFill>
          <a:ln>
            <a:noFill/>
          </a:ln>
          <a:effectLst>
            <a:glow rad="114480">
              <a:srgbClr val="008CFF">
                <a:alpha val="31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15000"/>
              </a:lnSpc>
              <a:spcAft>
                <a:spcPts val="1001"/>
              </a:spcAft>
            </a:pPr>
            <a:r>
              <a:rPr lang="ru-RU" sz="1800" b="0" strike="noStrike" spc="-1">
                <a:solidFill>
                  <a:srgbClr val="000000"/>
                </a:solidFill>
                <a:latin typeface="Times New Roman"/>
                <a:ea typeface="Times New Roman"/>
              </a:rPr>
              <a:t>Отчет об оценке рыночной стоимости объекта недвижимости, с выпиской из ЕГРН об основных характеристиках и зарегистрированных правах на объект недвижимости</a:t>
            </a:r>
            <a:endParaRPr lang="ru-RU" sz="1800" b="0" strike="noStrike" spc="-1">
              <a:latin typeface="Times New Roman"/>
            </a:endParaRPr>
          </a:p>
        </p:txBody>
      </p:sp>
      <p:sp>
        <p:nvSpPr>
          <p:cNvPr id="387" name="CustomShape 5"/>
          <p:cNvSpPr/>
          <p:nvPr/>
        </p:nvSpPr>
        <p:spPr>
          <a:xfrm>
            <a:off x="1980000" y="3687840"/>
            <a:ext cx="8096040" cy="852120"/>
          </a:xfrm>
          <a:prstGeom prst="roundRect">
            <a:avLst>
              <a:gd name="adj" fmla="val 16667"/>
            </a:avLst>
          </a:prstGeom>
          <a:solidFill>
            <a:schemeClr val="bg1"/>
          </a:solidFill>
          <a:ln>
            <a:noFill/>
          </a:ln>
          <a:effectLst>
            <a:glow rad="114480">
              <a:srgbClr val="008CFF">
                <a:alpha val="31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spcBef>
                <a:spcPts val="283"/>
              </a:spcBef>
              <a:spcAft>
                <a:spcPts val="283"/>
              </a:spcAft>
            </a:pPr>
            <a:r>
              <a:rPr lang="ru-RU" sz="1800" b="0" strike="noStrike" spc="-1">
                <a:solidFill>
                  <a:srgbClr val="000000"/>
                </a:solidFill>
                <a:latin typeface="Times New Roman"/>
                <a:ea typeface="DejaVu Sans"/>
              </a:rPr>
              <a:t>Доверенность, удостоверенная в соответствии с законодательством РФ, если заявление подается представителем заявителя</a:t>
            </a:r>
            <a:endParaRPr lang="ru-RU" sz="1800" b="0" strike="noStrike" spc="-1">
              <a:latin typeface="Times New Roman"/>
            </a:endParaRPr>
          </a:p>
        </p:txBody>
      </p:sp>
      <p:pic>
        <p:nvPicPr>
          <p:cNvPr id="388" name="Graphic 383_0"/>
          <p:cNvPicPr/>
          <p:nvPr/>
        </p:nvPicPr>
        <p:blipFill>
          <a:blip r:embed="rId3" cstate="print"/>
          <a:stretch/>
        </p:blipFill>
        <p:spPr>
          <a:xfrm>
            <a:off x="864360" y="1260000"/>
            <a:ext cx="571680" cy="818640"/>
          </a:xfrm>
          <a:prstGeom prst="rect">
            <a:avLst/>
          </a:prstGeom>
          <a:ln w="0">
            <a:noFill/>
          </a:ln>
        </p:spPr>
      </p:pic>
      <p:pic>
        <p:nvPicPr>
          <p:cNvPr id="389" name="Graphic 383_1"/>
          <p:cNvPicPr/>
          <p:nvPr/>
        </p:nvPicPr>
        <p:blipFill>
          <a:blip r:embed="rId4" cstate="print"/>
          <a:stretch/>
        </p:blipFill>
        <p:spPr>
          <a:xfrm>
            <a:off x="900000" y="2520000"/>
            <a:ext cx="590040" cy="845280"/>
          </a:xfrm>
          <a:prstGeom prst="rect">
            <a:avLst/>
          </a:prstGeom>
          <a:ln w="0">
            <a:noFill/>
          </a:ln>
        </p:spPr>
      </p:pic>
      <p:pic>
        <p:nvPicPr>
          <p:cNvPr id="390" name="Graphic 383_2"/>
          <p:cNvPicPr/>
          <p:nvPr/>
        </p:nvPicPr>
        <p:blipFill>
          <a:blip r:embed="rId5" cstate="print"/>
          <a:stretch/>
        </p:blipFill>
        <p:spPr>
          <a:xfrm>
            <a:off x="900000" y="3722400"/>
            <a:ext cx="582480" cy="834840"/>
          </a:xfrm>
          <a:prstGeom prst="rect">
            <a:avLst/>
          </a:prstGeom>
          <a:ln w="0">
            <a:noFill/>
          </a:ln>
        </p:spPr>
      </p:pic>
      <p:sp>
        <p:nvSpPr>
          <p:cNvPr id="391" name="CustomShape 6"/>
          <p:cNvSpPr/>
          <p:nvPr/>
        </p:nvSpPr>
        <p:spPr>
          <a:xfrm>
            <a:off x="720000" y="5040000"/>
            <a:ext cx="11336040" cy="1076040"/>
          </a:xfrm>
          <a:prstGeom prst="roundRect">
            <a:avLst>
              <a:gd name="adj" fmla="val 16667"/>
            </a:avLst>
          </a:prstGeom>
          <a:solidFill>
            <a:srgbClr val="ECF3FA"/>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1800" b="0" strike="noStrike" spc="-1">
                <a:solidFill>
                  <a:srgbClr val="000000"/>
                </a:solidFill>
                <a:latin typeface="Times New Roman"/>
                <a:ea typeface="DejaVu Sans"/>
              </a:rPr>
              <a:t>Заявление может быть подано в течении </a:t>
            </a:r>
            <a:r>
              <a:rPr lang="ru-RU" sz="1800" b="1" strike="noStrike" spc="-1">
                <a:solidFill>
                  <a:srgbClr val="000000"/>
                </a:solidFill>
                <a:latin typeface="Times New Roman"/>
                <a:ea typeface="DejaVu Sans"/>
              </a:rPr>
              <a:t>6 месяцев</a:t>
            </a:r>
            <a:r>
              <a:rPr lang="ru-RU" sz="1800" b="0" strike="noStrike" spc="-1">
                <a:solidFill>
                  <a:srgbClr val="000000"/>
                </a:solidFill>
                <a:latin typeface="Times New Roman"/>
                <a:ea typeface="DejaVu Sans"/>
              </a:rPr>
              <a:t> с даты, по состоянию на которую проведена рыночная оценка объекта </a:t>
            </a:r>
            <a:r>
              <a:rPr lang="ru-RU" sz="1800" b="0" strike="noStrike" spc="-1">
                <a:solidFill>
                  <a:srgbClr val="000000"/>
                </a:solidFill>
                <a:latin typeface="Times New Roman"/>
                <a:ea typeface="Times New Roman"/>
              </a:rPr>
              <a:t>недвижимости и которая указана в приложении к такому заявлению отчете об оценке рыночной стоимости объекта недвижимости (часть 7 статьи 22.1 Закона № 237). </a:t>
            </a:r>
            <a:r>
              <a:rPr lang="ru-RU" sz="1800" b="0" strike="noStrike" spc="-1">
                <a:solidFill>
                  <a:srgbClr val="000000"/>
                </a:solidFill>
                <a:latin typeface="Times New Roman"/>
                <a:ea typeface="DejaVu Sans"/>
              </a:rPr>
              <a:t> </a:t>
            </a:r>
            <a:endParaRPr lang="ru-RU" sz="1800" b="0" strike="noStrike" spc="-1">
              <a:latin typeface="Times New Roman"/>
            </a:endParaRPr>
          </a:p>
        </p:txBody>
      </p:sp>
      <p:sp>
        <p:nvSpPr>
          <p:cNvPr id="392" name="CustomShape 7"/>
          <p:cNvSpPr/>
          <p:nvPr/>
        </p:nvSpPr>
        <p:spPr>
          <a:xfrm>
            <a:off x="180000" y="46800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ru-RU" sz="1600" b="1" strike="noStrike" spc="-1">
                <a:solidFill>
                  <a:srgbClr val="008CFF"/>
                </a:solidFill>
                <a:latin typeface="Times New Roman"/>
                <a:ea typeface="DejaVu Sans"/>
              </a:rPr>
              <a:t>СПОСОБЫ ПОДАЧИ ЗАЯВЛЕНИЙ ОБ УСТАНОВЛЕНИИ РЫНОЧНОЙ СТОИМОСТИ</a:t>
            </a:r>
            <a:endParaRPr lang="ru-RU" sz="1600" b="0" strike="noStrike" spc="-1">
              <a:latin typeface="Times New Roman"/>
            </a:endParaRPr>
          </a:p>
        </p:txBody>
      </p:sp>
      <p:pic>
        <p:nvPicPr>
          <p:cNvPr id="394" name="Рисунок 38_9"/>
          <p:cNvPicPr/>
          <p:nvPr/>
        </p:nvPicPr>
        <p:blipFill>
          <a:blip r:embed="rId2" cstate="print"/>
          <a:stretch/>
        </p:blipFill>
        <p:spPr>
          <a:xfrm>
            <a:off x="180000" y="122760"/>
            <a:ext cx="540000" cy="544320"/>
          </a:xfrm>
          <a:prstGeom prst="rect">
            <a:avLst/>
          </a:prstGeom>
          <a:ln w="0">
            <a:noFill/>
          </a:ln>
        </p:spPr>
      </p:pic>
      <p:sp>
        <p:nvSpPr>
          <p:cNvPr id="395"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24</a:t>
            </a:r>
            <a:endParaRPr lang="ru-RU" sz="2000" b="0" strike="noStrike" spc="-1">
              <a:latin typeface="Times New Roman"/>
            </a:endParaRPr>
          </a:p>
        </p:txBody>
      </p:sp>
      <p:sp>
        <p:nvSpPr>
          <p:cNvPr id="396" name="CustomShape 3"/>
          <p:cNvSpPr/>
          <p:nvPr/>
        </p:nvSpPr>
        <p:spPr>
          <a:xfrm>
            <a:off x="2160000" y="1303560"/>
            <a:ext cx="7692480" cy="852480"/>
          </a:xfrm>
          <a:prstGeom prst="roundRect">
            <a:avLst>
              <a:gd name="adj" fmla="val 16667"/>
            </a:avLst>
          </a:prstGeom>
          <a:solidFill>
            <a:srgbClr val="FFFFFF"/>
          </a:solidFill>
          <a:ln w="12600">
            <a:noFill/>
          </a:ln>
          <a:effectLst>
            <a:glow rad="101520">
              <a:srgbClr val="3AD403">
                <a:alpha val="40000"/>
              </a:srgbClr>
            </a:glo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000000"/>
                </a:solidFill>
                <a:latin typeface="Times New Roman"/>
                <a:ea typeface="DejaVu Sans"/>
              </a:rPr>
              <a:t>Личное обращение в Бюджетное учреждение или МФЦ</a:t>
            </a:r>
            <a:endParaRPr lang="ru-RU" sz="1800" b="0" strike="noStrike" spc="-1">
              <a:latin typeface="Times New Roman"/>
            </a:endParaRPr>
          </a:p>
        </p:txBody>
      </p:sp>
      <p:sp>
        <p:nvSpPr>
          <p:cNvPr id="397" name="CustomShape 4"/>
          <p:cNvSpPr/>
          <p:nvPr/>
        </p:nvSpPr>
        <p:spPr>
          <a:xfrm>
            <a:off x="2160000" y="2563560"/>
            <a:ext cx="7736040" cy="852480"/>
          </a:xfrm>
          <a:prstGeom prst="roundRect">
            <a:avLst>
              <a:gd name="adj" fmla="val 16667"/>
            </a:avLst>
          </a:prstGeom>
          <a:solidFill>
            <a:srgbClr val="FFFFFF"/>
          </a:solidFill>
          <a:ln w="12600">
            <a:noFill/>
          </a:ln>
          <a:effectLst>
            <a:glow rad="101520">
              <a:srgbClr val="3AD403">
                <a:alpha val="40000"/>
              </a:srgbClr>
            </a:glo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000000"/>
                </a:solidFill>
                <a:latin typeface="Times New Roman"/>
                <a:ea typeface="DejaVu Sans"/>
              </a:rPr>
              <a:t>Почтовое отправление с уведомлением о вручении</a:t>
            </a:r>
            <a:endParaRPr lang="ru-RU" sz="1800" b="0" strike="noStrike" spc="-1">
              <a:latin typeface="Times New Roman"/>
            </a:endParaRPr>
          </a:p>
        </p:txBody>
      </p:sp>
      <p:sp>
        <p:nvSpPr>
          <p:cNvPr id="398" name="CustomShape 5"/>
          <p:cNvSpPr/>
          <p:nvPr/>
        </p:nvSpPr>
        <p:spPr>
          <a:xfrm>
            <a:off x="2160000" y="3823560"/>
            <a:ext cx="7736040" cy="852480"/>
          </a:xfrm>
          <a:prstGeom prst="roundRect">
            <a:avLst>
              <a:gd name="adj" fmla="val 16667"/>
            </a:avLst>
          </a:prstGeom>
          <a:solidFill>
            <a:srgbClr val="FFFFFF"/>
          </a:solidFill>
          <a:ln w="12600">
            <a:noFill/>
          </a:ln>
          <a:effectLst>
            <a:glow rad="101520">
              <a:srgbClr val="3AD403">
                <a:alpha val="40000"/>
              </a:srgbClr>
            </a:glo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1800" b="0" strike="noStrike" spc="-1">
                <a:solidFill>
                  <a:srgbClr val="000000"/>
                </a:solidFill>
                <a:latin typeface="Times New Roman"/>
                <a:ea typeface="DejaVu Sans"/>
              </a:rPr>
              <a:t>Интернет, включая портал государственных и муниципальных услуг</a:t>
            </a:r>
            <a:endParaRPr lang="ru-RU" sz="1800" b="0" strike="noStrike" spc="-1">
              <a:latin typeface="Times New Roman"/>
            </a:endParaRPr>
          </a:p>
        </p:txBody>
      </p:sp>
      <p:sp>
        <p:nvSpPr>
          <p:cNvPr id="399" name="CustomShape 6"/>
          <p:cNvSpPr/>
          <p:nvPr/>
        </p:nvSpPr>
        <p:spPr>
          <a:xfrm>
            <a:off x="720000" y="5083560"/>
            <a:ext cx="11336040" cy="1212480"/>
          </a:xfrm>
          <a:prstGeom prst="roundRect">
            <a:avLst>
              <a:gd name="adj" fmla="val 16667"/>
            </a:avLst>
          </a:prstGeom>
          <a:solidFill>
            <a:srgbClr val="DAF2D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1001"/>
              </a:spcAft>
            </a:pPr>
            <a:r>
              <a:rPr lang="ru-RU" sz="1800" b="0" strike="noStrike" spc="-1">
                <a:solidFill>
                  <a:srgbClr val="000000"/>
                </a:solidFill>
                <a:latin typeface="Times New Roman"/>
                <a:ea typeface="Times New Roman"/>
              </a:rPr>
              <a:t>Бюджетное учреждение в течение </a:t>
            </a:r>
            <a:r>
              <a:rPr lang="ru-RU" sz="1800" b="1" strike="noStrike" spc="-1">
                <a:solidFill>
                  <a:srgbClr val="000000"/>
                </a:solidFill>
                <a:latin typeface="Times New Roman"/>
                <a:ea typeface="Times New Roman"/>
              </a:rPr>
              <a:t>5 рабочих дней</a:t>
            </a:r>
            <a:r>
              <a:rPr lang="ru-RU" sz="1800" b="0" strike="noStrike" spc="-1">
                <a:solidFill>
                  <a:srgbClr val="000000"/>
                </a:solidFill>
                <a:latin typeface="Times New Roman"/>
                <a:ea typeface="Times New Roman"/>
              </a:rPr>
              <a:t> со дня поступления заявления об установлении рыночной стоимости направляет заявителю уведомление о поступлении указанного заявления и принятии его к рассмотрению (часть 9 статьи 22.1 Закона № 237)</a:t>
            </a:r>
            <a:endParaRPr lang="ru-RU" sz="1800" b="0" strike="noStrike" spc="-1">
              <a:latin typeface="Times New Roman"/>
            </a:endParaRPr>
          </a:p>
        </p:txBody>
      </p:sp>
      <p:pic>
        <p:nvPicPr>
          <p:cNvPr id="400" name="Graphic 341_0"/>
          <p:cNvPicPr/>
          <p:nvPr/>
        </p:nvPicPr>
        <p:blipFill>
          <a:blip r:embed="rId3" cstate="print"/>
          <a:stretch/>
        </p:blipFill>
        <p:spPr>
          <a:xfrm rot="21578400">
            <a:off x="945000" y="3777120"/>
            <a:ext cx="848880" cy="852480"/>
          </a:xfrm>
          <a:prstGeom prst="rect">
            <a:avLst/>
          </a:prstGeom>
          <a:ln w="0">
            <a:noFill/>
          </a:ln>
        </p:spPr>
      </p:pic>
      <p:pic>
        <p:nvPicPr>
          <p:cNvPr id="401" name="Graphic 269_0"/>
          <p:cNvPicPr/>
          <p:nvPr/>
        </p:nvPicPr>
        <p:blipFill>
          <a:blip r:embed="rId4" cstate="print"/>
          <a:stretch/>
        </p:blipFill>
        <p:spPr>
          <a:xfrm>
            <a:off x="1019520" y="1274040"/>
            <a:ext cx="956520" cy="882000"/>
          </a:xfrm>
          <a:prstGeom prst="rect">
            <a:avLst/>
          </a:prstGeom>
          <a:ln w="0">
            <a:noFill/>
          </a:ln>
        </p:spPr>
      </p:pic>
      <p:pic>
        <p:nvPicPr>
          <p:cNvPr id="402" name="Graphic 381_0"/>
          <p:cNvPicPr/>
          <p:nvPr/>
        </p:nvPicPr>
        <p:blipFill>
          <a:blip r:embed="rId5" cstate="print"/>
          <a:stretch/>
        </p:blipFill>
        <p:spPr>
          <a:xfrm>
            <a:off x="1080000" y="2602080"/>
            <a:ext cx="716040" cy="813960"/>
          </a:xfrm>
          <a:prstGeom prst="rect">
            <a:avLst/>
          </a:prstGeom>
          <a:ln w="0">
            <a:noFill/>
          </a:ln>
        </p:spPr>
      </p:pic>
      <p:sp>
        <p:nvSpPr>
          <p:cNvPr id="403" name="CustomShape 7"/>
          <p:cNvSpPr/>
          <p:nvPr/>
        </p:nvSpPr>
        <p:spPr>
          <a:xfrm>
            <a:off x="180000" y="48600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50000"/>
              </a:lnSpc>
            </a:pPr>
            <a:r>
              <a:rPr lang="ru-RU" sz="1600" b="1" strike="noStrike" spc="-1">
                <a:solidFill>
                  <a:srgbClr val="008CFF"/>
                </a:solidFill>
                <a:latin typeface="Times New Roman"/>
                <a:ea typeface="DejaVu Sans"/>
              </a:rPr>
              <a:t>             ОСНОВАНИЯ ДЛЯ ВОЗВРАТА ЗАЯВЛЕНИЯ ОБ УСТАНОВЛЕНИИ РЫНОЧНОЙ СТОИМОСТИ БЕЗ РАССМОТРЕНИЯ</a:t>
            </a:r>
            <a:endParaRPr lang="ru-RU" sz="1600" b="0" strike="noStrike" spc="-1">
              <a:latin typeface="Times New Roman"/>
            </a:endParaRPr>
          </a:p>
        </p:txBody>
      </p:sp>
      <p:pic>
        <p:nvPicPr>
          <p:cNvPr id="405" name="Рисунок 38_11"/>
          <p:cNvPicPr/>
          <p:nvPr/>
        </p:nvPicPr>
        <p:blipFill>
          <a:blip r:embed="rId2" cstate="print"/>
          <a:stretch/>
        </p:blipFill>
        <p:spPr>
          <a:xfrm>
            <a:off x="180000" y="122760"/>
            <a:ext cx="540000" cy="544320"/>
          </a:xfrm>
          <a:prstGeom prst="rect">
            <a:avLst/>
          </a:prstGeom>
          <a:ln w="0">
            <a:noFill/>
          </a:ln>
        </p:spPr>
      </p:pic>
      <p:sp>
        <p:nvSpPr>
          <p:cNvPr id="406"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25</a:t>
            </a:r>
            <a:endParaRPr lang="ru-RU" sz="2000" b="0" strike="noStrike" spc="-1">
              <a:latin typeface="Times New Roman"/>
            </a:endParaRPr>
          </a:p>
        </p:txBody>
      </p:sp>
      <p:sp>
        <p:nvSpPr>
          <p:cNvPr id="407" name="CustomShape 3"/>
          <p:cNvSpPr/>
          <p:nvPr/>
        </p:nvSpPr>
        <p:spPr>
          <a:xfrm>
            <a:off x="2078640" y="1123560"/>
            <a:ext cx="8357400" cy="4273920"/>
          </a:xfrm>
          <a:prstGeom prst="roundRect">
            <a:avLst>
              <a:gd name="adj" fmla="val 16667"/>
            </a:avLst>
          </a:prstGeom>
          <a:solidFill>
            <a:srgbClr val="ECF3FA"/>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endParaRPr lang="ru-RU" sz="3200" b="0" strike="noStrike" spc="-1">
              <a:latin typeface="Times New Roman"/>
            </a:endParaRPr>
          </a:p>
          <a:p>
            <a:pPr algn="just">
              <a:lnSpc>
                <a:spcPct val="100000"/>
              </a:lnSpc>
            </a:pPr>
            <a:endParaRPr lang="ru-RU" sz="3200" b="0" strike="noStrike" spc="-1">
              <a:latin typeface="Times New Roman"/>
            </a:endParaRPr>
          </a:p>
          <a:p>
            <a:pPr algn="just">
              <a:lnSpc>
                <a:spcPct val="100000"/>
              </a:lnSpc>
            </a:pPr>
            <a:r>
              <a:rPr lang="ru-RU" sz="1800" b="0" strike="noStrike" spc="-1">
                <a:solidFill>
                  <a:srgbClr val="000000"/>
                </a:solidFill>
                <a:latin typeface="Times New Roman"/>
                <a:ea typeface="DejaVu Sans"/>
              </a:rPr>
              <a:t>1) если такое заявление подано без приложения соответствующего требованиям указанной статьи отчета об оценке рыночной стоимости объекта недвижимости;</a:t>
            </a:r>
            <a:endParaRPr lang="ru-RU" sz="1800" b="0" strike="noStrike" spc="-1">
              <a:latin typeface="Times New Roman"/>
            </a:endParaRPr>
          </a:p>
          <a:p>
            <a:pPr algn="just">
              <a:lnSpc>
                <a:spcPct val="100000"/>
              </a:lnSpc>
            </a:pPr>
            <a:r>
              <a:rPr lang="ru-RU" sz="1800" b="0" strike="noStrike" spc="-1">
                <a:solidFill>
                  <a:srgbClr val="000000"/>
                </a:solidFill>
                <a:latin typeface="Times New Roman"/>
                <a:ea typeface="DejaVu Sans"/>
              </a:rPr>
              <a:t>2) если такое заявление подано по истечении шести месяцев с даты, по состоянию на которую проведена рыночная оценка объекта недвижимости, и которая указана в приложенном к такому заявлению отчете об оценке рыночной стоимости объекта недвижимости;</a:t>
            </a:r>
            <a:endParaRPr lang="ru-RU" sz="1800" b="0" strike="noStrike" spc="-1">
              <a:latin typeface="Times New Roman"/>
            </a:endParaRPr>
          </a:p>
          <a:p>
            <a:pPr algn="just">
              <a:lnSpc>
                <a:spcPct val="100000"/>
              </a:lnSpc>
            </a:pPr>
            <a:r>
              <a:rPr lang="ru-RU" sz="1800" b="0" strike="noStrike" spc="-1">
                <a:solidFill>
                  <a:srgbClr val="000000"/>
                </a:solidFill>
                <a:latin typeface="Times New Roman"/>
                <a:ea typeface="DejaVu Sans"/>
              </a:rPr>
              <a:t>3) если к такому заявлению приложен отчет об оценке рыночной стоимости объекта недвижимости, составленный лицом, являющимся на дату составления отчета или на день поступления заявления об установлении рыночной стоимости работником бюджетного учреждения, в которое такое заявление подано.</a:t>
            </a:r>
            <a:endParaRPr lang="ru-RU" sz="1800" b="0" strike="noStrike" spc="-1">
              <a:latin typeface="Times New Roman"/>
            </a:endParaRPr>
          </a:p>
        </p:txBody>
      </p:sp>
      <p:sp>
        <p:nvSpPr>
          <p:cNvPr id="408" name="CustomShape 4"/>
          <p:cNvSpPr/>
          <p:nvPr/>
        </p:nvSpPr>
        <p:spPr>
          <a:xfrm>
            <a:off x="2078640" y="1123560"/>
            <a:ext cx="8358840" cy="672480"/>
          </a:xfrm>
          <a:prstGeom prst="roundRect">
            <a:avLst>
              <a:gd name="adj" fmla="val 16667"/>
            </a:avLst>
          </a:prstGeom>
          <a:solidFill>
            <a:srgbClr val="FFFFFF"/>
          </a:solidFill>
          <a:ln w="12600">
            <a:noFill/>
          </a:ln>
          <a:effectLst>
            <a:glow rad="114480">
              <a:srgbClr val="008CFF">
                <a:alpha val="31000"/>
              </a:srgbClr>
            </a:glo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15000"/>
              </a:lnSpc>
            </a:pPr>
            <a:r>
              <a:rPr lang="ru-RU" sz="1800" b="1" strike="noStrike" spc="-1">
                <a:solidFill>
                  <a:srgbClr val="000000"/>
                </a:solidFill>
                <a:latin typeface="Times New Roman"/>
                <a:ea typeface="Times New Roman"/>
              </a:rPr>
              <a:t>Согласно части 8 ст. 22.1 Закона № 237-ФЗ заявление об установлении рыночной стоимости возвращается без рассмотрения в случае:</a:t>
            </a:r>
            <a:endParaRPr lang="ru-RU" sz="1800" b="0" strike="noStrike" spc="-1">
              <a:latin typeface="Times New Roman"/>
            </a:endParaRPr>
          </a:p>
        </p:txBody>
      </p:sp>
      <p:sp>
        <p:nvSpPr>
          <p:cNvPr id="409" name="CustomShape 5"/>
          <p:cNvSpPr/>
          <p:nvPr/>
        </p:nvSpPr>
        <p:spPr>
          <a:xfrm>
            <a:off x="29520" y="498168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
        <p:nvSpPr>
          <p:cNvPr id="410" name="CustomShape 6"/>
          <p:cNvSpPr/>
          <p:nvPr/>
        </p:nvSpPr>
        <p:spPr>
          <a:xfrm>
            <a:off x="583560" y="5400000"/>
            <a:ext cx="11472480" cy="896040"/>
          </a:xfrm>
          <a:prstGeom prst="roundRect">
            <a:avLst>
              <a:gd name="adj" fmla="val 16667"/>
            </a:avLst>
          </a:prstGeom>
          <a:solidFill>
            <a:srgbClr val="DAF2D1"/>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15000"/>
              </a:lnSpc>
            </a:pPr>
            <a:r>
              <a:rPr lang="ru-RU" sz="1800" b="0" strike="noStrike" spc="-1">
                <a:solidFill>
                  <a:srgbClr val="000000"/>
                </a:solidFill>
                <a:latin typeface="Times New Roman"/>
                <a:ea typeface="Times New Roman"/>
              </a:rPr>
              <a:t>Если заявление принято, то бюджетное учреждение рассматривает такие заявления в течении </a:t>
            </a:r>
            <a:r>
              <a:rPr lang="ru-RU" sz="1800" b="1" strike="noStrike" spc="-1">
                <a:solidFill>
                  <a:srgbClr val="000000"/>
                </a:solidFill>
                <a:latin typeface="Times New Roman"/>
                <a:ea typeface="Times New Roman"/>
              </a:rPr>
              <a:t>30 календарных дней</a:t>
            </a:r>
            <a:r>
              <a:rPr lang="ru-RU" sz="1800" b="0" strike="noStrike" spc="-1">
                <a:solidFill>
                  <a:srgbClr val="000000"/>
                </a:solidFill>
                <a:latin typeface="Times New Roman"/>
                <a:ea typeface="Times New Roman"/>
              </a:rPr>
              <a:t>, со дня его поступления (часть 10 статьи 22.1 Закона № 237)</a:t>
            </a:r>
            <a:endParaRPr lang="ru-RU" sz="18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600" b="1" strike="noStrike" spc="-1">
                <a:solidFill>
                  <a:srgbClr val="008CFF"/>
                </a:solidFill>
                <a:latin typeface="Times New Roman"/>
                <a:ea typeface="DejaVu Sans"/>
              </a:rPr>
              <a:t>                           РЕШЕНИЯ В ОТНОШЕНИИ ЗАЯВЛЕНИЯ ОБ УСТАНОВЛЕНИИ РЫНОЧНОЙ СТОИМОСТИ</a:t>
            </a:r>
            <a:endParaRPr lang="ru-RU" sz="1600" b="0" strike="noStrike" spc="-1">
              <a:latin typeface="Times New Roman"/>
            </a:endParaRPr>
          </a:p>
        </p:txBody>
      </p:sp>
      <p:pic>
        <p:nvPicPr>
          <p:cNvPr id="412" name="Рисунок 38_12"/>
          <p:cNvPicPr/>
          <p:nvPr/>
        </p:nvPicPr>
        <p:blipFill>
          <a:blip r:embed="rId2" cstate="print"/>
          <a:stretch/>
        </p:blipFill>
        <p:spPr>
          <a:xfrm>
            <a:off x="180000" y="122760"/>
            <a:ext cx="540000" cy="544320"/>
          </a:xfrm>
          <a:prstGeom prst="rect">
            <a:avLst/>
          </a:prstGeom>
          <a:ln w="0">
            <a:noFill/>
          </a:ln>
        </p:spPr>
      </p:pic>
      <p:sp>
        <p:nvSpPr>
          <p:cNvPr id="413"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26</a:t>
            </a:r>
            <a:endParaRPr lang="ru-RU" sz="2000" b="0" strike="noStrike" spc="-1">
              <a:latin typeface="Times New Roman"/>
            </a:endParaRPr>
          </a:p>
        </p:txBody>
      </p:sp>
      <p:sp>
        <p:nvSpPr>
          <p:cNvPr id="414" name="CustomShape 3"/>
          <p:cNvSpPr/>
          <p:nvPr/>
        </p:nvSpPr>
        <p:spPr>
          <a:xfrm>
            <a:off x="1440000" y="1260000"/>
            <a:ext cx="8996040" cy="431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800" b="1" strike="noStrike" spc="-1">
                <a:solidFill>
                  <a:srgbClr val="000000"/>
                </a:solidFill>
                <a:latin typeface="Times New Roman"/>
                <a:ea typeface="Times New Roman"/>
              </a:rPr>
              <a:t>Согласно части 11 статьи 22.1 Закона № 237 бюджетное учреждение вправе принять следующие решения в отношении заявления об установлении рыночной стоимости:</a:t>
            </a:r>
            <a:endParaRPr lang="ru-RU" sz="1800" b="0" strike="noStrike" spc="-1">
              <a:latin typeface="Times New Roman"/>
            </a:endParaRPr>
          </a:p>
          <a:p>
            <a:pPr>
              <a:lnSpc>
                <a:spcPct val="100000"/>
              </a:lnSpc>
            </a:pPr>
            <a:endParaRPr lang="ru-RU" sz="1800" b="0" strike="noStrike" spc="-1">
              <a:latin typeface="Times New Roman"/>
            </a:endParaRPr>
          </a:p>
          <a:p>
            <a:pPr>
              <a:lnSpc>
                <a:spcPct val="100000"/>
              </a:lnSpc>
            </a:pPr>
            <a:endParaRPr lang="ru-RU" sz="1800" b="0" strike="noStrike" spc="-1">
              <a:latin typeface="Times New Roman"/>
            </a:endParaRPr>
          </a:p>
          <a:p>
            <a:pPr algn="just">
              <a:lnSpc>
                <a:spcPct val="100000"/>
              </a:lnSpc>
            </a:pPr>
            <a:r>
              <a:rPr lang="ru-RU" sz="1800" b="0" strike="noStrike" spc="-1">
                <a:solidFill>
                  <a:srgbClr val="000000"/>
                </a:solidFill>
                <a:latin typeface="Times New Roman"/>
                <a:ea typeface="Times New Roman"/>
              </a:rPr>
              <a:t>1) об установлении кадастровой стоимости объекта недвижимости в размере его рыночной стоимости (далее - решение об установлении рыночной стоимости), указанной в отчете об оценке рыночной стоимости такого объекта недвижимости;</a:t>
            </a:r>
            <a:endParaRPr lang="ru-RU" sz="1800" b="0" strike="noStrike" spc="-1">
              <a:latin typeface="Times New Roman"/>
            </a:endParaRPr>
          </a:p>
          <a:p>
            <a:pPr>
              <a:lnSpc>
                <a:spcPct val="100000"/>
              </a:lnSpc>
            </a:pPr>
            <a:endParaRPr lang="ru-RU" sz="1800" b="0" strike="noStrike" spc="-1">
              <a:latin typeface="Times New Roman"/>
            </a:endParaRPr>
          </a:p>
          <a:p>
            <a:pPr>
              <a:lnSpc>
                <a:spcPct val="100000"/>
              </a:lnSpc>
            </a:pPr>
            <a:endParaRPr lang="ru-RU" sz="1800" b="0" strike="noStrike" spc="-1">
              <a:latin typeface="Times New Roman"/>
            </a:endParaRPr>
          </a:p>
          <a:p>
            <a:pPr algn="just">
              <a:lnSpc>
                <a:spcPct val="100000"/>
              </a:lnSpc>
            </a:pPr>
            <a:r>
              <a:rPr lang="ru-RU" sz="1800" b="0" strike="noStrike" spc="-1">
                <a:solidFill>
                  <a:srgbClr val="000000"/>
                </a:solidFill>
                <a:latin typeface="Times New Roman"/>
                <a:ea typeface="Times New Roman"/>
              </a:rPr>
              <a:t>2) об отказе в установлении кадастровой стоимости объекта недвижимости в размере его рыночной стоимости в связи с использованием неполных и (или) недостоверных сведений, расчетными или иными ошибками, повлиявшими на итоговый результат определения рыночной стоимости такого объекта недвижимости, нарушением требований законодательства об оценочной деятельности при составлении отчета об оценке рыночной стоимости такого объекта недвижимости (далее - решение об отказе в установлении рыночной стоимости).</a:t>
            </a:r>
            <a:endParaRPr lang="ru-RU" sz="1800" b="0" strike="noStrike" spc="-1">
              <a:latin typeface="Times New Roman"/>
            </a:endParaRPr>
          </a:p>
        </p:txBody>
      </p:sp>
      <p:pic>
        <p:nvPicPr>
          <p:cNvPr id="415" name="Graphic 267_0"/>
          <p:cNvPicPr/>
          <p:nvPr/>
        </p:nvPicPr>
        <p:blipFill>
          <a:blip r:embed="rId3" cstate="print"/>
          <a:stretch/>
        </p:blipFill>
        <p:spPr>
          <a:xfrm>
            <a:off x="360000" y="2340000"/>
            <a:ext cx="744480" cy="716040"/>
          </a:xfrm>
          <a:prstGeom prst="rect">
            <a:avLst/>
          </a:prstGeom>
          <a:ln w="0">
            <a:noFill/>
          </a:ln>
        </p:spPr>
      </p:pic>
      <p:pic>
        <p:nvPicPr>
          <p:cNvPr id="416" name="Graphic 85_0"/>
          <p:cNvPicPr/>
          <p:nvPr/>
        </p:nvPicPr>
        <p:blipFill>
          <a:blip r:embed="rId4" cstate="print"/>
          <a:stretch/>
        </p:blipFill>
        <p:spPr>
          <a:xfrm>
            <a:off x="180000" y="4109760"/>
            <a:ext cx="1076040" cy="9262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600" b="1" strike="noStrike" spc="-1">
                <a:solidFill>
                  <a:srgbClr val="008CFF"/>
                </a:solidFill>
                <a:latin typeface="Times New Roman"/>
                <a:ea typeface="DejaVu Sans"/>
              </a:rPr>
              <a:t>                             В СЛУЧАЕ ПРИНЯТИЯ РЕШЕНИЯ ОБ УСТАНОВЛЕНИИ РЫНОЧНОЙ СТОИМОСТИ</a:t>
            </a:r>
            <a:endParaRPr lang="ru-RU" sz="1600" b="0" strike="noStrike" spc="-1">
              <a:latin typeface="Times New Roman"/>
            </a:endParaRPr>
          </a:p>
        </p:txBody>
      </p:sp>
      <p:pic>
        <p:nvPicPr>
          <p:cNvPr id="418" name="Рисунок 38_13"/>
          <p:cNvPicPr/>
          <p:nvPr/>
        </p:nvPicPr>
        <p:blipFill>
          <a:blip r:embed="rId2" cstate="print"/>
          <a:stretch/>
        </p:blipFill>
        <p:spPr>
          <a:xfrm>
            <a:off x="180000" y="122760"/>
            <a:ext cx="540000" cy="544320"/>
          </a:xfrm>
          <a:prstGeom prst="rect">
            <a:avLst/>
          </a:prstGeom>
          <a:ln w="0">
            <a:noFill/>
          </a:ln>
        </p:spPr>
      </p:pic>
      <p:sp>
        <p:nvSpPr>
          <p:cNvPr id="419"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27</a:t>
            </a:r>
            <a:endParaRPr lang="ru-RU" sz="2000" b="0" strike="noStrike" spc="-1">
              <a:latin typeface="Times New Roman"/>
            </a:endParaRPr>
          </a:p>
        </p:txBody>
      </p:sp>
      <p:sp>
        <p:nvSpPr>
          <p:cNvPr id="420" name="CustomShape 3"/>
          <p:cNvSpPr/>
          <p:nvPr/>
        </p:nvSpPr>
        <p:spPr>
          <a:xfrm>
            <a:off x="1440000" y="1440000"/>
            <a:ext cx="8996040" cy="323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ru-RU" sz="1800" b="0" strike="noStrike" spc="-1">
                <a:solidFill>
                  <a:srgbClr val="000000"/>
                </a:solidFill>
                <a:latin typeface="Times New Roman"/>
                <a:ea typeface="Times New Roman"/>
              </a:rPr>
              <a:t>В случае принятия решения об установлении рыночной стоимости объекта недвижимости, бюджетное учреждение в течение </a:t>
            </a:r>
            <a:r>
              <a:rPr lang="ru-RU" sz="1800" b="1" strike="noStrike" spc="-1">
                <a:solidFill>
                  <a:srgbClr val="000000"/>
                </a:solidFill>
                <a:latin typeface="Times New Roman"/>
                <a:ea typeface="Times New Roman"/>
              </a:rPr>
              <a:t>5 рабочих дней</a:t>
            </a:r>
            <a:r>
              <a:rPr lang="ru-RU" sz="1800" b="0" strike="noStrike" spc="-1">
                <a:solidFill>
                  <a:srgbClr val="000000"/>
                </a:solidFill>
                <a:latin typeface="Times New Roman"/>
                <a:ea typeface="Times New Roman"/>
              </a:rPr>
              <a:t> со дня принятия решения об установлении рыночной стоимости направляет в орган регистрации прав копию указанного решения, а также отчет об оценке рыночной стоимости объекта недвижимости. Отчет об оценке вносится в фонд данных ГКО. </a:t>
            </a:r>
            <a:endParaRPr lang="ru-RU" sz="1800" b="0" strike="noStrike" spc="-1">
              <a:latin typeface="Times New Roman"/>
            </a:endParaRPr>
          </a:p>
          <a:p>
            <a:pPr algn="just">
              <a:lnSpc>
                <a:spcPct val="150000"/>
              </a:lnSpc>
            </a:pPr>
            <a:r>
              <a:rPr lang="ru-RU" sz="1800" b="0" strike="noStrike" spc="-1">
                <a:solidFill>
                  <a:srgbClr val="000000"/>
                </a:solidFill>
                <a:latin typeface="Times New Roman"/>
                <a:ea typeface="Times New Roman"/>
              </a:rPr>
              <a:t>Сведения об установленной кадастровой стоимости в размере его рыночной стоимости вносятся в ЕГРН в срок не более </a:t>
            </a:r>
            <a:r>
              <a:rPr lang="ru-RU" sz="1800" b="1" strike="noStrike" spc="-1">
                <a:solidFill>
                  <a:srgbClr val="000000"/>
                </a:solidFill>
                <a:latin typeface="Times New Roman"/>
                <a:ea typeface="Times New Roman"/>
              </a:rPr>
              <a:t>5 рабочих дней</a:t>
            </a:r>
            <a:r>
              <a:rPr lang="ru-RU" sz="1800" b="0" strike="noStrike" spc="-1">
                <a:solidFill>
                  <a:srgbClr val="000000"/>
                </a:solidFill>
                <a:latin typeface="Times New Roman"/>
                <a:ea typeface="Times New Roman"/>
              </a:rPr>
              <a:t> со дня поступления такого решения в орган регистрации прав. </a:t>
            </a:r>
            <a:endParaRPr lang="ru-RU" sz="1800" b="0" strike="noStrike" spc="-1">
              <a:latin typeface="Times New Roman"/>
            </a:endParaRPr>
          </a:p>
        </p:txBody>
      </p:sp>
      <p:pic>
        <p:nvPicPr>
          <p:cNvPr id="421" name="Graphic 415_0"/>
          <p:cNvPicPr/>
          <p:nvPr/>
        </p:nvPicPr>
        <p:blipFill>
          <a:blip r:embed="rId3" cstate="print"/>
          <a:stretch/>
        </p:blipFill>
        <p:spPr>
          <a:xfrm>
            <a:off x="4860000" y="4842720"/>
            <a:ext cx="2696040" cy="12733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600" b="1" strike="noStrike" spc="-1">
                <a:solidFill>
                  <a:srgbClr val="008CFF"/>
                </a:solidFill>
                <a:latin typeface="Times New Roman"/>
                <a:ea typeface="DejaVu Sans"/>
              </a:rPr>
              <a:t>                             </a:t>
            </a:r>
            <a:endParaRPr lang="ru-RU" sz="1600" b="0" strike="noStrike" spc="-1">
              <a:latin typeface="Times New Roman"/>
            </a:endParaRPr>
          </a:p>
        </p:txBody>
      </p:sp>
      <p:pic>
        <p:nvPicPr>
          <p:cNvPr id="423" name="Рисунок 38_0"/>
          <p:cNvPicPr/>
          <p:nvPr/>
        </p:nvPicPr>
        <p:blipFill>
          <a:blip r:embed="rId2" cstate="print"/>
          <a:stretch/>
        </p:blipFill>
        <p:spPr>
          <a:xfrm>
            <a:off x="180000" y="122760"/>
            <a:ext cx="540000" cy="544320"/>
          </a:xfrm>
          <a:prstGeom prst="rect">
            <a:avLst/>
          </a:prstGeom>
          <a:ln w="0">
            <a:noFill/>
          </a:ln>
        </p:spPr>
      </p:pic>
      <p:sp>
        <p:nvSpPr>
          <p:cNvPr id="424"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28</a:t>
            </a:r>
            <a:endParaRPr lang="ru-RU" sz="2000" b="0" strike="noStrike" spc="-1">
              <a:latin typeface="Times New Roman"/>
            </a:endParaRPr>
          </a:p>
        </p:txBody>
      </p:sp>
      <p:sp>
        <p:nvSpPr>
          <p:cNvPr id="425" name="CustomShape 3"/>
          <p:cNvSpPr/>
          <p:nvPr/>
        </p:nvSpPr>
        <p:spPr>
          <a:xfrm>
            <a:off x="1440000" y="1440000"/>
            <a:ext cx="8996040" cy="3236040"/>
          </a:xfrm>
          <a:prstGeom prst="rect">
            <a:avLst/>
          </a:prstGeom>
          <a:noFill/>
          <a:ln w="0">
            <a:noFill/>
          </a:ln>
        </p:spPr>
        <p:style>
          <a:lnRef idx="0">
            <a:scrgbClr r="0" g="0" b="0"/>
          </a:lnRef>
          <a:fillRef idx="0">
            <a:scrgbClr r="0" g="0" b="0"/>
          </a:fillRef>
          <a:effectRef idx="0">
            <a:scrgbClr r="0" g="0" b="0"/>
          </a:effectRef>
          <a:fontRef idx="minor"/>
        </p:style>
      </p:sp>
      <p:pic>
        <p:nvPicPr>
          <p:cNvPr id="426" name="Рисунок 425"/>
          <p:cNvPicPr/>
          <p:nvPr/>
        </p:nvPicPr>
        <p:blipFill>
          <a:blip r:embed="rId3" cstate="print"/>
          <a:stretch/>
        </p:blipFill>
        <p:spPr>
          <a:xfrm>
            <a:off x="2160000" y="213840"/>
            <a:ext cx="8825400" cy="64123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600" b="1" strike="noStrike" spc="-1">
                <a:solidFill>
                  <a:srgbClr val="008CFF"/>
                </a:solidFill>
                <a:latin typeface="Times New Roman"/>
                <a:ea typeface="DejaVu Sans"/>
              </a:rPr>
              <a:t>                             В СЛУЧАЕ ПРИНЯТИЯ РЕШЕНИЯ ОБ ОТКАЗЕ В УСТАНОВЛЕНИИ РЫНОЧНОЙ СТОИМОСТИ</a:t>
            </a:r>
            <a:endParaRPr lang="ru-RU" sz="1600" b="0" strike="noStrike" spc="-1">
              <a:latin typeface="Times New Roman"/>
            </a:endParaRPr>
          </a:p>
        </p:txBody>
      </p:sp>
      <p:pic>
        <p:nvPicPr>
          <p:cNvPr id="428" name="Рисунок 38_14"/>
          <p:cNvPicPr/>
          <p:nvPr/>
        </p:nvPicPr>
        <p:blipFill>
          <a:blip r:embed="rId2" cstate="print"/>
          <a:stretch/>
        </p:blipFill>
        <p:spPr>
          <a:xfrm>
            <a:off x="180000" y="122760"/>
            <a:ext cx="540000" cy="544320"/>
          </a:xfrm>
          <a:prstGeom prst="rect">
            <a:avLst/>
          </a:prstGeom>
          <a:ln w="0">
            <a:noFill/>
          </a:ln>
        </p:spPr>
      </p:pic>
      <p:sp>
        <p:nvSpPr>
          <p:cNvPr id="429"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29</a:t>
            </a:r>
            <a:endParaRPr lang="ru-RU" sz="2000" b="0" strike="noStrike" spc="-1">
              <a:latin typeface="Times New Roman"/>
            </a:endParaRPr>
          </a:p>
        </p:txBody>
      </p:sp>
      <p:sp>
        <p:nvSpPr>
          <p:cNvPr id="430" name="CustomShape 3"/>
          <p:cNvSpPr/>
          <p:nvPr/>
        </p:nvSpPr>
        <p:spPr>
          <a:xfrm>
            <a:off x="1620000" y="1800000"/>
            <a:ext cx="8996040" cy="261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50000"/>
              </a:lnSpc>
            </a:pPr>
            <a:r>
              <a:rPr lang="ru-RU" sz="2400" b="0" strike="noStrike" spc="-1">
                <a:solidFill>
                  <a:srgbClr val="000000"/>
                </a:solidFill>
                <a:latin typeface="Times New Roman"/>
                <a:ea typeface="Times New Roman"/>
              </a:rPr>
              <a:t>В случае принятия решения об отказе в установлении рыночной стоимости в таком решении должны быть приведены все причины, выявленные в ходе рассмотрения заявления об установлении рыночной стоимости и послужившие основанием для принятия такого решения.</a:t>
            </a:r>
            <a:endParaRPr lang="ru-RU" sz="2400" b="0" strike="noStrike" spc="-1">
              <a:latin typeface="Times New Roman"/>
            </a:endParaRPr>
          </a:p>
        </p:txBody>
      </p:sp>
      <p:pic>
        <p:nvPicPr>
          <p:cNvPr id="431" name="Graphic 4"/>
          <p:cNvPicPr/>
          <p:nvPr/>
        </p:nvPicPr>
        <p:blipFill>
          <a:blip r:embed="rId3" cstate="print"/>
          <a:stretch/>
        </p:blipFill>
        <p:spPr>
          <a:xfrm>
            <a:off x="5218560" y="4489200"/>
            <a:ext cx="1977480" cy="18604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2400" b="1" strike="noStrike" spc="-1">
                <a:solidFill>
                  <a:srgbClr val="008CFF"/>
                </a:solidFill>
                <a:latin typeface="Arial"/>
                <a:ea typeface="DejaVu Sans"/>
              </a:rPr>
              <a:t>ПОНЯТИЕ КАДАСТРОВОЙ СТОИМОСТИ</a:t>
            </a:r>
            <a:endParaRPr lang="ru-RU" sz="2400" b="0" strike="noStrike" spc="-1">
              <a:latin typeface="Times New Roman"/>
            </a:endParaRPr>
          </a:p>
        </p:txBody>
      </p:sp>
      <p:pic>
        <p:nvPicPr>
          <p:cNvPr id="237" name="Рисунок 38_4"/>
          <p:cNvPicPr/>
          <p:nvPr/>
        </p:nvPicPr>
        <p:blipFill>
          <a:blip r:embed="rId2" cstate="print"/>
          <a:stretch/>
        </p:blipFill>
        <p:spPr>
          <a:xfrm>
            <a:off x="180000" y="122760"/>
            <a:ext cx="540000" cy="544320"/>
          </a:xfrm>
          <a:prstGeom prst="rect">
            <a:avLst/>
          </a:prstGeom>
          <a:ln w="0">
            <a:noFill/>
          </a:ln>
        </p:spPr>
      </p:pic>
      <p:sp>
        <p:nvSpPr>
          <p:cNvPr id="238" name="CustomShape 2"/>
          <p:cNvSpPr/>
          <p:nvPr/>
        </p:nvSpPr>
        <p:spPr>
          <a:xfrm>
            <a:off x="11751480" y="6402600"/>
            <a:ext cx="304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3</a:t>
            </a:r>
            <a:endParaRPr lang="ru-RU" sz="2000" b="0" strike="noStrike" spc="-1">
              <a:latin typeface="Times New Roman"/>
            </a:endParaRPr>
          </a:p>
        </p:txBody>
      </p:sp>
      <p:sp>
        <p:nvSpPr>
          <p:cNvPr id="239" name="CustomShape 3"/>
          <p:cNvSpPr/>
          <p:nvPr/>
        </p:nvSpPr>
        <p:spPr>
          <a:xfrm>
            <a:off x="900000" y="1162080"/>
            <a:ext cx="10355040" cy="495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800" b="1" strike="noStrike" spc="-1">
                <a:solidFill>
                  <a:srgbClr val="3465A4"/>
                </a:solidFill>
                <a:latin typeface="Times New Roman"/>
                <a:ea typeface="Times New Roman"/>
              </a:rPr>
              <a:t>Кадастровая стоимость объекта недвижимости</a:t>
            </a:r>
            <a:r>
              <a:rPr lang="ru-RU" sz="1800" b="0" strike="noStrike" spc="-1">
                <a:solidFill>
                  <a:srgbClr val="000000"/>
                </a:solidFill>
                <a:latin typeface="Times New Roman"/>
                <a:ea typeface="Times New Roman"/>
              </a:rPr>
              <a:t> – это стоимость, установленная в результате проведения государственной кадастровой оценки или в результате рассмотрения споров о результатах определения кадастровой стоимости либо определенная в случаях, предусмотренных статьей 24.19 Закона № 135.</a:t>
            </a:r>
            <a:endParaRPr lang="ru-RU" sz="1800" b="0" strike="noStrike" spc="-1">
              <a:latin typeface="Times New Roman"/>
            </a:endParaRPr>
          </a:p>
          <a:p>
            <a:pPr algn="just">
              <a:lnSpc>
                <a:spcPct val="115000"/>
              </a:lnSpc>
            </a:pPr>
            <a:endParaRPr lang="ru-RU" sz="1800" b="0" strike="noStrike" spc="-1">
              <a:latin typeface="Times New Roman"/>
            </a:endParaRPr>
          </a:p>
          <a:p>
            <a:pPr algn="just">
              <a:lnSpc>
                <a:spcPct val="115000"/>
              </a:lnSpc>
            </a:pPr>
            <a:r>
              <a:rPr lang="ru-RU" sz="1800" b="0" strike="noStrike" spc="-1">
                <a:solidFill>
                  <a:srgbClr val="000000"/>
                </a:solidFill>
                <a:latin typeface="Times New Roman"/>
                <a:ea typeface="Times New Roman"/>
              </a:rPr>
              <a:t>В рамках проведения государственной кадастровой оценки, кадастровая стоимость определяется на основе рыночной стоимости и иной информации, которая связана с экономическими характеристиками использования объекта недвижимости.</a:t>
            </a:r>
            <a:endParaRPr lang="ru-RU" sz="1800" b="0" strike="noStrike" spc="-1">
              <a:latin typeface="Times New Roman"/>
            </a:endParaRPr>
          </a:p>
          <a:p>
            <a:pPr algn="just">
              <a:lnSpc>
                <a:spcPct val="115000"/>
              </a:lnSpc>
            </a:pPr>
            <a:endParaRPr lang="ru-RU" sz="1800" b="0" strike="noStrike" spc="-1">
              <a:latin typeface="Times New Roman"/>
            </a:endParaRPr>
          </a:p>
          <a:p>
            <a:pPr algn="just">
              <a:lnSpc>
                <a:spcPct val="115000"/>
              </a:lnSpc>
            </a:pPr>
            <a:r>
              <a:rPr lang="ru-RU" sz="1800" b="0" strike="noStrike" spc="-1">
                <a:solidFill>
                  <a:srgbClr val="000000"/>
                </a:solidFill>
                <a:latin typeface="Times New Roman"/>
                <a:ea typeface="Times New Roman"/>
              </a:rPr>
              <a:t>Исходя из норм Закона № 237 и Закона № 135, кадастровая стоимость может быть установлена в следующих случаях:</a:t>
            </a:r>
            <a:endParaRPr lang="ru-RU" sz="1800" b="0" strike="noStrike" spc="-1">
              <a:latin typeface="Times New Roman"/>
            </a:endParaRPr>
          </a:p>
          <a:p>
            <a:pPr algn="just">
              <a:lnSpc>
                <a:spcPct val="115000"/>
              </a:lnSpc>
            </a:pPr>
            <a:r>
              <a:rPr lang="ru-RU" sz="1800" b="0" strike="noStrike" spc="-1">
                <a:solidFill>
                  <a:srgbClr val="000000"/>
                </a:solidFill>
                <a:latin typeface="Times New Roman"/>
                <a:ea typeface="Times New Roman"/>
              </a:rPr>
              <a:t>при определении кадастровой стоимости вновь учтенных, ранее учтенных объектов, а также учтенных в ЕГРН объектов, если изменены их характеристики;</a:t>
            </a:r>
            <a:endParaRPr lang="ru-RU" sz="1800" b="0" strike="noStrike" spc="-1">
              <a:latin typeface="Times New Roman"/>
            </a:endParaRPr>
          </a:p>
          <a:p>
            <a:pPr algn="just">
              <a:lnSpc>
                <a:spcPct val="115000"/>
              </a:lnSpc>
            </a:pPr>
            <a:r>
              <a:rPr lang="ru-RU" sz="1800" b="0" strike="noStrike" spc="-1">
                <a:solidFill>
                  <a:srgbClr val="000000"/>
                </a:solidFill>
                <a:latin typeface="Times New Roman"/>
                <a:ea typeface="Times New Roman"/>
              </a:rPr>
              <a:t>при оспаривании кадастровой стоимости;</a:t>
            </a:r>
            <a:endParaRPr lang="ru-RU" sz="1800" b="0" strike="noStrike" spc="-1">
              <a:latin typeface="Times New Roman"/>
            </a:endParaRPr>
          </a:p>
          <a:p>
            <a:pPr algn="just">
              <a:lnSpc>
                <a:spcPct val="115000"/>
              </a:lnSpc>
            </a:pPr>
            <a:r>
              <a:rPr lang="ru-RU" sz="1800" b="0" strike="noStrike" spc="-1">
                <a:solidFill>
                  <a:srgbClr val="000000"/>
                </a:solidFill>
                <a:latin typeface="Times New Roman"/>
                <a:ea typeface="Times New Roman"/>
              </a:rPr>
              <a:t>при исправлении ошибок, которые были допущены при определении кадастровой стоимости.</a:t>
            </a:r>
            <a:endParaRPr lang="ru-RU" sz="1800" b="0" strike="noStrike" spc="-1">
              <a:latin typeface="Times New Roman"/>
            </a:endParaRPr>
          </a:p>
        </p:txBody>
      </p:sp>
      <p:pic>
        <p:nvPicPr>
          <p:cNvPr id="240" name="Graphic 303_0"/>
          <p:cNvPicPr/>
          <p:nvPr/>
        </p:nvPicPr>
        <p:blipFill>
          <a:blip r:embed="rId3" cstate="print"/>
          <a:stretch/>
        </p:blipFill>
        <p:spPr>
          <a:xfrm>
            <a:off x="180000" y="2700000"/>
            <a:ext cx="544320" cy="503280"/>
          </a:xfrm>
          <a:prstGeom prst="rect">
            <a:avLst/>
          </a:prstGeom>
          <a:ln w="0">
            <a:noFill/>
          </a:ln>
        </p:spPr>
      </p:pic>
      <p:sp>
        <p:nvSpPr>
          <p:cNvPr id="241" name="CustomShape 4"/>
          <p:cNvSpPr/>
          <p:nvPr/>
        </p:nvSpPr>
        <p:spPr>
          <a:xfrm>
            <a:off x="200520" y="9000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pic>
        <p:nvPicPr>
          <p:cNvPr id="242" name="Graphic 15_0"/>
          <p:cNvPicPr/>
          <p:nvPr/>
        </p:nvPicPr>
        <p:blipFill>
          <a:blip r:embed="rId4" cstate="print"/>
          <a:stretch/>
        </p:blipFill>
        <p:spPr>
          <a:xfrm>
            <a:off x="693360" y="4860000"/>
            <a:ext cx="204120" cy="211320"/>
          </a:xfrm>
          <a:prstGeom prst="rect">
            <a:avLst/>
          </a:prstGeom>
          <a:ln w="0">
            <a:noFill/>
          </a:ln>
        </p:spPr>
      </p:pic>
      <p:pic>
        <p:nvPicPr>
          <p:cNvPr id="243" name="Graphic 15_1"/>
          <p:cNvPicPr/>
          <p:nvPr/>
        </p:nvPicPr>
        <p:blipFill>
          <a:blip r:embed="rId4" cstate="print"/>
          <a:stretch/>
        </p:blipFill>
        <p:spPr>
          <a:xfrm>
            <a:off x="693360" y="5726160"/>
            <a:ext cx="204120" cy="211320"/>
          </a:xfrm>
          <a:prstGeom prst="rect">
            <a:avLst/>
          </a:prstGeom>
          <a:ln w="0">
            <a:noFill/>
          </a:ln>
        </p:spPr>
      </p:pic>
      <p:pic>
        <p:nvPicPr>
          <p:cNvPr id="244" name="Graphic 15_2"/>
          <p:cNvPicPr/>
          <p:nvPr/>
        </p:nvPicPr>
        <p:blipFill>
          <a:blip r:embed="rId4" cstate="print"/>
          <a:stretch/>
        </p:blipFill>
        <p:spPr>
          <a:xfrm>
            <a:off x="693360" y="5400000"/>
            <a:ext cx="204120" cy="2113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600" b="1" strike="noStrike" spc="-1">
                <a:solidFill>
                  <a:srgbClr val="008CFF"/>
                </a:solidFill>
                <a:latin typeface="Times New Roman"/>
                <a:ea typeface="DejaVu Sans"/>
              </a:rPr>
              <a:t>            </a:t>
            </a:r>
            <a:r>
              <a:rPr lang="ru-RU" sz="1500" b="1" strike="noStrike" spc="-1">
                <a:solidFill>
                  <a:srgbClr val="008CFF"/>
                </a:solidFill>
                <a:latin typeface="Times New Roman"/>
                <a:ea typeface="DejaVu Sans"/>
              </a:rPr>
              <a:t>РЕШЕНИЕ БЮДЖЕТНОГО УЧРЕЖДЕНИЯ В ОТНОШЕНИИ ЗАЯВЛЕНИЯ ОБ УСТАНОВЛЕНИИ РЫНОЧНОЙ СТОИМОСТИ</a:t>
            </a:r>
            <a:endParaRPr lang="ru-RU" sz="1500" b="0" strike="noStrike" spc="-1">
              <a:latin typeface="Times New Roman"/>
            </a:endParaRPr>
          </a:p>
        </p:txBody>
      </p:sp>
      <p:pic>
        <p:nvPicPr>
          <p:cNvPr id="433" name="Рисунок 38_15"/>
          <p:cNvPicPr/>
          <p:nvPr/>
        </p:nvPicPr>
        <p:blipFill>
          <a:blip r:embed="rId2" cstate="print"/>
          <a:stretch/>
        </p:blipFill>
        <p:spPr>
          <a:xfrm>
            <a:off x="180000" y="122760"/>
            <a:ext cx="540000" cy="544320"/>
          </a:xfrm>
          <a:prstGeom prst="rect">
            <a:avLst/>
          </a:prstGeom>
          <a:ln w="0">
            <a:noFill/>
          </a:ln>
        </p:spPr>
      </p:pic>
      <p:sp>
        <p:nvSpPr>
          <p:cNvPr id="434"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30</a:t>
            </a:r>
            <a:endParaRPr lang="ru-RU" sz="2000" b="0" strike="noStrike" spc="-1">
              <a:latin typeface="Times New Roman"/>
            </a:endParaRPr>
          </a:p>
        </p:txBody>
      </p:sp>
      <p:sp>
        <p:nvSpPr>
          <p:cNvPr id="435" name="CustomShape 3"/>
          <p:cNvSpPr/>
          <p:nvPr/>
        </p:nvSpPr>
        <p:spPr>
          <a:xfrm>
            <a:off x="1620000" y="1260000"/>
            <a:ext cx="8996040" cy="4861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spcAft>
                <a:spcPts val="1001"/>
              </a:spcAft>
            </a:pPr>
            <a:r>
              <a:rPr lang="ru-RU" sz="2400" b="0" strike="noStrike" spc="-1">
                <a:solidFill>
                  <a:srgbClr val="000000"/>
                </a:solidFill>
                <a:latin typeface="Times New Roman"/>
                <a:ea typeface="Times New Roman"/>
              </a:rPr>
              <a:t>Решение государственного бюджетного учреждения в отношении заявления об установлении рыночной стоимости может быть оспорено в суде, в порядке административного судопроизводства. Одновременно с оспариванием решения бюджетного учреждения в суд  может быть заявлено требование об установлении кадастровой стоимости объекта недвижимости в размере его рыночной. </a:t>
            </a:r>
            <a:endParaRPr lang="ru-RU" sz="2400" b="0" strike="noStrike" spc="-1">
              <a:latin typeface="Times New Roman"/>
            </a:endParaRPr>
          </a:p>
          <a:p>
            <a:pPr algn="just">
              <a:lnSpc>
                <a:spcPct val="115000"/>
              </a:lnSpc>
              <a:spcAft>
                <a:spcPts val="1001"/>
              </a:spcAft>
            </a:pPr>
            <a:r>
              <a:rPr lang="ru-RU" sz="2400" b="0" strike="noStrike" spc="-1">
                <a:solidFill>
                  <a:srgbClr val="000000"/>
                </a:solidFill>
                <a:latin typeface="Times New Roman"/>
                <a:ea typeface="Times New Roman"/>
              </a:rPr>
              <a:t>В течение </a:t>
            </a:r>
            <a:r>
              <a:rPr lang="ru-RU" sz="2400" b="1" strike="noStrike" spc="-1">
                <a:solidFill>
                  <a:srgbClr val="000000"/>
                </a:solidFill>
                <a:latin typeface="Times New Roman"/>
                <a:ea typeface="Times New Roman"/>
              </a:rPr>
              <a:t>3 рабочих дней</a:t>
            </a:r>
            <a:r>
              <a:rPr lang="ru-RU" sz="2400" b="0" strike="noStrike" spc="-1">
                <a:solidFill>
                  <a:srgbClr val="000000"/>
                </a:solidFill>
                <a:latin typeface="Times New Roman"/>
                <a:ea typeface="Times New Roman"/>
              </a:rPr>
              <a:t> со дня вступления в силу решения суда о признании решения об отказе в установлении рыночной стоимости объекта недвижимости незаконным, бюджетное учреждение принимает решение об установлении рыночной стоимости по соответствующему заявлению (часть 16, статьи 22.1 Закона № 237)</a:t>
            </a:r>
            <a:endParaRPr lang="ru-RU" sz="2400" b="0" strike="noStrike" spc="-1">
              <a:latin typeface="Times New Roman"/>
            </a:endParaRPr>
          </a:p>
        </p:txBody>
      </p:sp>
      <p:sp>
        <p:nvSpPr>
          <p:cNvPr id="436" name="CustomShape 4"/>
          <p:cNvSpPr/>
          <p:nvPr/>
        </p:nvSpPr>
        <p:spPr>
          <a:xfrm>
            <a:off x="583920" y="16200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pic>
        <p:nvPicPr>
          <p:cNvPr id="437" name="Graphic 359_11"/>
          <p:cNvPicPr/>
          <p:nvPr/>
        </p:nvPicPr>
        <p:blipFill>
          <a:blip r:embed="rId3" cstate="print"/>
          <a:stretch/>
        </p:blipFill>
        <p:spPr>
          <a:xfrm>
            <a:off x="360000" y="4304160"/>
            <a:ext cx="1076040" cy="109188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ustomShape 1"/>
          <p:cNvSpPr/>
          <p:nvPr/>
        </p:nvSpPr>
        <p:spPr>
          <a:xfrm>
            <a:off x="0" y="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50000"/>
              </a:lnSpc>
            </a:pPr>
            <a:r>
              <a:rPr lang="ru-RU" sz="1600" b="1" strike="noStrike" spc="-1">
                <a:solidFill>
                  <a:srgbClr val="008CFF"/>
                </a:solidFill>
                <a:latin typeface="Times New Roman"/>
                <a:ea typeface="DejaVu Sans"/>
              </a:rPr>
              <a:t>            </a:t>
            </a:r>
            <a:r>
              <a:rPr lang="ru-RU" sz="1500" b="1" strike="noStrike" spc="-1">
                <a:solidFill>
                  <a:srgbClr val="008CFF"/>
                </a:solidFill>
                <a:latin typeface="Times New Roman"/>
                <a:ea typeface="DejaVu Sans"/>
              </a:rPr>
              <a:t> ПЕРИОД ПРИМЕНЕНИЯ КАДАСТРОВОЙ СТОИМОСТИ</a:t>
            </a:r>
            <a:endParaRPr lang="ru-RU" sz="1500" b="0" strike="noStrike" spc="-1">
              <a:latin typeface="Times New Roman"/>
            </a:endParaRPr>
          </a:p>
        </p:txBody>
      </p:sp>
      <p:pic>
        <p:nvPicPr>
          <p:cNvPr id="439" name="Рисунок 38_16"/>
          <p:cNvPicPr/>
          <p:nvPr/>
        </p:nvPicPr>
        <p:blipFill>
          <a:blip r:embed="rId2" cstate="print"/>
          <a:stretch/>
        </p:blipFill>
        <p:spPr>
          <a:xfrm>
            <a:off x="180000" y="122760"/>
            <a:ext cx="540000" cy="544320"/>
          </a:xfrm>
          <a:prstGeom prst="rect">
            <a:avLst/>
          </a:prstGeom>
          <a:ln w="0">
            <a:noFill/>
          </a:ln>
        </p:spPr>
      </p:pic>
      <p:sp>
        <p:nvSpPr>
          <p:cNvPr id="440" name="CustomShape 2"/>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31</a:t>
            </a:r>
            <a:endParaRPr lang="ru-RU" sz="2000" b="0" strike="noStrike" spc="-1">
              <a:latin typeface="Times New Roman"/>
            </a:endParaRPr>
          </a:p>
        </p:txBody>
      </p:sp>
      <p:graphicFrame>
        <p:nvGraphicFramePr>
          <p:cNvPr id="441" name="Table 3"/>
          <p:cNvGraphicFramePr/>
          <p:nvPr/>
        </p:nvGraphicFramePr>
        <p:xfrm>
          <a:off x="0" y="1124744"/>
          <a:ext cx="12171960" cy="4066264"/>
        </p:xfrm>
        <a:graphic>
          <a:graphicData uri="http://schemas.openxmlformats.org/drawingml/2006/table">
            <a:tbl>
              <a:tblPr/>
              <a:tblGrid>
                <a:gridCol w="6113880"/>
                <a:gridCol w="6058080"/>
              </a:tblGrid>
              <a:tr h="1224136">
                <a:tc gridSpan="2">
                  <a:txBody>
                    <a:bodyPr/>
                    <a:lstStyle/>
                    <a:p>
                      <a:pPr algn="ctr">
                        <a:lnSpc>
                          <a:spcPct val="100000"/>
                        </a:lnSpc>
                      </a:pPr>
                      <a:endParaRPr lang="ru-RU" sz="3200" b="0" strike="noStrike" spc="-1" dirty="0">
                        <a:latin typeface="Times New Roman"/>
                      </a:endParaRPr>
                    </a:p>
                    <a:p>
                      <a:pPr algn="ctr">
                        <a:lnSpc>
                          <a:spcPct val="100000"/>
                        </a:lnSpc>
                      </a:pPr>
                      <a:r>
                        <a:rPr lang="ru-RU" sz="1800" b="1" strike="noStrike" spc="-1" dirty="0">
                          <a:solidFill>
                            <a:srgbClr val="FFFFFF"/>
                          </a:solidFill>
                          <a:latin typeface="Times New Roman"/>
                        </a:rPr>
                        <a:t>Земельные участки</a:t>
                      </a:r>
                      <a:endParaRPr lang="ru-RU" sz="1800" b="0" strike="noStrike" spc="-1" dirty="0">
                        <a:latin typeface="Times New Roman"/>
                      </a:endParaRPr>
                    </a:p>
                    <a:p>
                      <a:pPr algn="ctr">
                        <a:lnSpc>
                          <a:spcPct val="100000"/>
                        </a:lnSpc>
                      </a:pPr>
                      <a:r>
                        <a:rPr lang="ru-RU" sz="1800" b="1" strike="noStrike" spc="-1" smtClean="0">
                          <a:solidFill>
                            <a:srgbClr val="FFFFFF"/>
                          </a:solidFill>
                          <a:latin typeface="Times New Roman"/>
                        </a:rPr>
                        <a:t>Объекты </a:t>
                      </a:r>
                      <a:r>
                        <a:rPr lang="ru-RU" sz="1800" b="1" strike="noStrike" spc="-1" dirty="0">
                          <a:solidFill>
                            <a:srgbClr val="FFFFFF"/>
                          </a:solidFill>
                          <a:latin typeface="Times New Roman"/>
                        </a:rPr>
                        <a:t>капитального строительства </a:t>
                      </a:r>
                      <a:endParaRPr lang="ru-RU" sz="1800" b="0" strike="noStrike" spc="-1" dirty="0">
                        <a:latin typeface="Times New Roman"/>
                      </a:endParaRPr>
                    </a:p>
                  </a:txBody>
                  <a:tcPr marL="90000" marR="90000">
                    <a:lnL w="720">
                      <a:solidFill>
                        <a:srgbClr val="FFFFFF"/>
                      </a:solidFill>
                    </a:lnL>
                    <a:lnR w="720" cap="flat" cmpd="sng" algn="ctr">
                      <a:solidFill>
                        <a:srgbClr val="FFFFFF"/>
                      </a:solidFill>
                      <a:prstDash val="solid"/>
                      <a:round/>
                      <a:headEnd type="none" w="med" len="med"/>
                      <a:tailEnd type="none" w="med" len="med"/>
                    </a:lnR>
                    <a:lnT w="720">
                      <a:solidFill>
                        <a:srgbClr val="FFFFFF"/>
                      </a:solidFill>
                    </a:lnT>
                    <a:lnB w="720" cap="flat" cmpd="sng" algn="ctr">
                      <a:solidFill>
                        <a:srgbClr val="FFFFFF"/>
                      </a:solidFill>
                      <a:prstDash val="solid"/>
                      <a:round/>
                      <a:headEnd type="none" w="med" len="med"/>
                      <a:tailEnd type="none" w="med" len="med"/>
                    </a:lnB>
                    <a:solidFill>
                      <a:srgbClr val="0066CC"/>
                    </a:solidFill>
                  </a:tcPr>
                </a:tc>
                <a:tc hMerge="1">
                  <a:txBody>
                    <a:bodyPr/>
                    <a:lstStyle/>
                    <a:p>
                      <a:pPr algn="ctr">
                        <a:lnSpc>
                          <a:spcPct val="100000"/>
                        </a:lnSpc>
                      </a:pPr>
                      <a:endParaRPr lang="ru-RU" sz="1800" b="0" strike="noStrike" spc="-1" dirty="0">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66CC"/>
                    </a:solidFill>
                  </a:tcPr>
                </a:tc>
              </a:tr>
              <a:tr h="2842128">
                <a:tc>
                  <a:txBody>
                    <a:bodyPr/>
                    <a:lstStyle/>
                    <a:p>
                      <a:pPr algn="ctr">
                        <a:lnSpc>
                          <a:spcPct val="100000"/>
                        </a:lnSpc>
                      </a:pPr>
                      <a:r>
                        <a:rPr lang="ru-RU" sz="1800" b="0" strike="noStrike" spc="-1">
                          <a:latin typeface="Times New Roman"/>
                          <a:ea typeface="Times New Roman"/>
                        </a:rPr>
                        <a:t>В соответствии со статьей 6 Закона № 269-ФЗ сведения о кадастровой стоимости объекта недвижимости, которые внесены в ЕГРН в результате оспаривания результатов определения кадастровой стоимости в порядке, установленном статьей 22 Закона № 237, применяются с 1 января года, в котором в суд или в Комиссию подано заявление об оспаривании, но не ранее даты внесения в ЕГРН сведений о кадастровой стоимости, которая являлась предметом оспаривания.</a:t>
                      </a:r>
                      <a:endParaRPr lang="ru-RU" sz="1800" b="0" strike="noStrike" spc="-1">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c>
                  <a:txBody>
                    <a:bodyPr/>
                    <a:lstStyle/>
                    <a:p>
                      <a:pPr algn="ctr">
                        <a:lnSpc>
                          <a:spcPct val="100000"/>
                        </a:lnSpc>
                      </a:pPr>
                      <a:r>
                        <a:rPr lang="ru-RU" sz="1800" b="0" strike="noStrike" spc="-1" dirty="0">
                          <a:latin typeface="Times New Roman"/>
                          <a:ea typeface="Times New Roman"/>
                        </a:rPr>
                        <a:t>В соответствии со </a:t>
                      </a:r>
                      <a:r>
                        <a:rPr lang="ru-RU" sz="1800" b="0" strike="noStrike" spc="-1" dirty="0">
                          <a:latin typeface="Times New Roman"/>
                          <a:ea typeface="Arial Unicode MS"/>
                        </a:rPr>
                        <a:t>статьей 24.20 Закона № 135, кадастровая стоимость объекта недвижимости применяется для целей, предусмотренных законодательством Российской Федерации, со дня начала применения кадастровой стоимости, изменяемой вследствие установления кадастровой стоимости в результате рассмотрения споров о результатах определения кадастровой стоимости объекта недвижимости.</a:t>
                      </a:r>
                      <a:endParaRPr lang="ru-RU" sz="1800" b="0" strike="noStrike" spc="-1" dirty="0">
                        <a:latin typeface="Times New Roman"/>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99CCFF"/>
                    </a:solidFill>
                  </a:tcPr>
                </a:tc>
              </a:tr>
            </a:tbl>
          </a:graphicData>
        </a:graphic>
      </p:graphicFrame>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CustomShape 1"/>
          <p:cNvSpPr/>
          <p:nvPr/>
        </p:nvSpPr>
        <p:spPr>
          <a:xfrm>
            <a:off x="423000" y="2002680"/>
            <a:ext cx="6098760" cy="2849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ru-RU" sz="6000" b="0" strike="noStrike" spc="-1">
                <a:solidFill>
                  <a:srgbClr val="000000"/>
                </a:solidFill>
                <a:latin typeface="Arial"/>
                <a:ea typeface="DejaVu Sans"/>
              </a:rPr>
              <a:t>Спасибо</a:t>
            </a:r>
            <a:r>
              <a:t/>
            </a:r>
            <a:br/>
            <a:r>
              <a:rPr lang="ru-RU" sz="6000" b="0" strike="noStrike" spc="-1">
                <a:solidFill>
                  <a:srgbClr val="000000"/>
                </a:solidFill>
                <a:latin typeface="Arial"/>
                <a:ea typeface="DejaVu Sans"/>
              </a:rPr>
              <a:t>за внимание!</a:t>
            </a:r>
            <a:endParaRPr lang="ru-RU" sz="6000" b="0" strike="noStrike" spc="-1">
              <a:latin typeface="Times New Roman"/>
            </a:endParaRPr>
          </a:p>
        </p:txBody>
      </p:sp>
      <p:pic>
        <p:nvPicPr>
          <p:cNvPr id="443" name="Рисунок 10_2"/>
          <p:cNvPicPr/>
          <p:nvPr/>
        </p:nvPicPr>
        <p:blipFill>
          <a:blip r:embed="rId2" cstate="print"/>
          <a:srcRect l="1616" t="13304" r="5453" b="7798"/>
          <a:stretch/>
        </p:blipFill>
        <p:spPr>
          <a:xfrm>
            <a:off x="381240" y="5096520"/>
            <a:ext cx="1207080" cy="992880"/>
          </a:xfrm>
          <a:prstGeom prst="rect">
            <a:avLst/>
          </a:prstGeom>
          <a:ln w="0">
            <a:noFill/>
          </a:ln>
        </p:spPr>
      </p:pic>
      <p:sp>
        <p:nvSpPr>
          <p:cNvPr id="444" name="CustomShape 2"/>
          <p:cNvSpPr/>
          <p:nvPr/>
        </p:nvSpPr>
        <p:spPr>
          <a:xfrm>
            <a:off x="550800" y="6109920"/>
            <a:ext cx="1207080" cy="151920"/>
          </a:xfrm>
          <a:prstGeom prst="rect">
            <a:avLst/>
          </a:prstGeom>
          <a:noFill/>
          <a:ln w="0">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spcAft>
                <a:spcPts val="244"/>
              </a:spcAft>
              <a:tabLst>
                <a:tab pos="0" algn="l"/>
              </a:tabLst>
            </a:pPr>
            <a:r>
              <a:rPr lang="en" sz="1000" b="1" strike="noStrike" spc="-1">
                <a:solidFill>
                  <a:srgbClr val="37373A"/>
                </a:solidFill>
                <a:latin typeface="Arial"/>
                <a:ea typeface="Dotum"/>
              </a:rPr>
              <a:t>rosreestr.gov.ru</a:t>
            </a:r>
            <a:endParaRPr lang="ru-RU" sz="1000" b="0" strike="noStrike" spc="-1">
              <a:latin typeface="Times New Roman"/>
            </a:endParaRPr>
          </a:p>
        </p:txBody>
      </p:sp>
      <p:pic>
        <p:nvPicPr>
          <p:cNvPr id="445" name="Рисунок 5_1"/>
          <p:cNvPicPr/>
          <p:nvPr/>
        </p:nvPicPr>
        <p:blipFill>
          <a:blip r:embed="rId3" cstate="print"/>
          <a:stretch/>
        </p:blipFill>
        <p:spPr>
          <a:xfrm>
            <a:off x="262800" y="214920"/>
            <a:ext cx="1932840" cy="71136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2400" b="1" strike="noStrike" spc="-1">
                <a:solidFill>
                  <a:srgbClr val="008CFF"/>
                </a:solidFill>
                <a:latin typeface="Arial"/>
                <a:ea typeface="Microsoft YaHei"/>
              </a:rPr>
              <a:t>ПРИМЕНЕНИЕ КАДАСТРОВОЙ СТОИМОСТИ</a:t>
            </a:r>
            <a:endParaRPr lang="ru-RU" sz="2400" b="0" strike="noStrike" spc="-1">
              <a:latin typeface="Times New Roman"/>
            </a:endParaRPr>
          </a:p>
        </p:txBody>
      </p:sp>
      <p:pic>
        <p:nvPicPr>
          <p:cNvPr id="246" name="Рисунок 38_5"/>
          <p:cNvPicPr/>
          <p:nvPr/>
        </p:nvPicPr>
        <p:blipFill>
          <a:blip r:embed="rId2" cstate="print"/>
          <a:stretch/>
        </p:blipFill>
        <p:spPr>
          <a:xfrm>
            <a:off x="180000" y="122760"/>
            <a:ext cx="540000" cy="544320"/>
          </a:xfrm>
          <a:prstGeom prst="rect">
            <a:avLst/>
          </a:prstGeom>
          <a:ln w="0">
            <a:noFill/>
          </a:ln>
        </p:spPr>
      </p:pic>
      <p:sp>
        <p:nvSpPr>
          <p:cNvPr id="247" name="CustomShape 2"/>
          <p:cNvSpPr/>
          <p:nvPr/>
        </p:nvSpPr>
        <p:spPr>
          <a:xfrm>
            <a:off x="11751480" y="6402600"/>
            <a:ext cx="304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4</a:t>
            </a:r>
            <a:endParaRPr lang="ru-RU" sz="2000" b="0" strike="noStrike" spc="-1">
              <a:latin typeface="Times New Roman"/>
            </a:endParaRPr>
          </a:p>
        </p:txBody>
      </p:sp>
      <p:sp>
        <p:nvSpPr>
          <p:cNvPr id="248" name="CustomShape 3"/>
          <p:cNvSpPr/>
          <p:nvPr/>
        </p:nvSpPr>
        <p:spPr>
          <a:xfrm>
            <a:off x="0" y="1080000"/>
            <a:ext cx="12189600" cy="99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1800" b="1" strike="noStrike" spc="-1">
                <a:solidFill>
                  <a:srgbClr val="000000"/>
                </a:solidFill>
                <a:latin typeface="Times New Roman"/>
                <a:ea typeface="Times New Roman"/>
              </a:rPr>
              <a:t>Для целей налогообложения и в иных случаях, предусмотренных Земельным кодексом, федеральными законами, устанавливается кадастровая стоимость, сведения о которой внесены в Единый государственный реестр недвижимости. </a:t>
            </a:r>
            <a:endParaRPr lang="ru-RU" sz="1800" b="0" strike="noStrike" spc="-1">
              <a:latin typeface="Times New Roman"/>
            </a:endParaRPr>
          </a:p>
        </p:txBody>
      </p:sp>
      <p:sp>
        <p:nvSpPr>
          <p:cNvPr id="249" name="CustomShape 4"/>
          <p:cNvSpPr/>
          <p:nvPr/>
        </p:nvSpPr>
        <p:spPr>
          <a:xfrm>
            <a:off x="2880000" y="4140000"/>
            <a:ext cx="3055680" cy="2515680"/>
          </a:xfrm>
          <a:prstGeom prst="roundRect">
            <a:avLst>
              <a:gd name="adj" fmla="val 16667"/>
            </a:avLst>
          </a:prstGeom>
          <a:solidFill>
            <a:schemeClr val="bg1"/>
          </a:solidFill>
          <a:ln>
            <a:noFill/>
          </a:ln>
          <a:effectLst>
            <a:glow rad="114480">
              <a:srgbClr val="008CFF">
                <a:alpha val="31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oAutofit/>
          </a:bodyPr>
          <a:lstStyle/>
          <a:p>
            <a:pPr algn="just">
              <a:lnSpc>
                <a:spcPct val="115000"/>
              </a:lnSpc>
            </a:pPr>
            <a:r>
              <a:rPr lang="ru-RU" sz="1200" b="0" strike="noStrike" spc="-1">
                <a:solidFill>
                  <a:srgbClr val="000000"/>
                </a:solidFill>
                <a:latin typeface="Times New Roman"/>
                <a:ea typeface="Times New Roman"/>
              </a:rPr>
              <a:t>Для отдельных объектов недвижимости (например, административно-деловых и торговых центров, помещений в них) кадастровая стоимость является базой по налогу на имущество организаций</a:t>
            </a:r>
            <a:endParaRPr lang="ru-RU" sz="1200" b="0" strike="noStrike" spc="-1">
              <a:latin typeface="Times New Roman"/>
            </a:endParaRPr>
          </a:p>
          <a:p>
            <a:pPr algn="just">
              <a:lnSpc>
                <a:spcPct val="115000"/>
              </a:lnSpc>
              <a:spcAft>
                <a:spcPts val="1001"/>
              </a:spcAft>
            </a:pPr>
            <a:endParaRPr lang="ru-RU" sz="1200" b="0" strike="noStrike" spc="-1">
              <a:latin typeface="Times New Roman"/>
            </a:endParaRPr>
          </a:p>
          <a:p>
            <a:pPr algn="just">
              <a:lnSpc>
                <a:spcPct val="115000"/>
              </a:lnSpc>
              <a:spcAft>
                <a:spcPts val="1001"/>
              </a:spcAft>
            </a:pPr>
            <a:endParaRPr lang="ru-RU" sz="1200" b="0" strike="noStrike" spc="-1">
              <a:latin typeface="Times New Roman"/>
            </a:endParaRPr>
          </a:p>
          <a:p>
            <a:pPr algn="ctr">
              <a:lnSpc>
                <a:spcPct val="115000"/>
              </a:lnSpc>
              <a:spcAft>
                <a:spcPts val="1001"/>
              </a:spcAft>
            </a:pPr>
            <a:r>
              <a:rPr lang="ru-RU" sz="1400" b="0" strike="noStrike" spc="-1">
                <a:solidFill>
                  <a:srgbClr val="3465A4"/>
                </a:solidFill>
                <a:latin typeface="Times New Roman"/>
                <a:ea typeface="Times New Roman"/>
              </a:rPr>
              <a:t>Для расчета налога на недвижимость</a:t>
            </a:r>
            <a:endParaRPr lang="ru-RU" sz="1400" b="0" strike="noStrike" spc="-1">
              <a:latin typeface="Times New Roman"/>
            </a:endParaRPr>
          </a:p>
        </p:txBody>
      </p:sp>
      <p:sp>
        <p:nvSpPr>
          <p:cNvPr id="250" name="CustomShape 5"/>
          <p:cNvSpPr/>
          <p:nvPr/>
        </p:nvSpPr>
        <p:spPr>
          <a:xfrm>
            <a:off x="2880000" y="2236680"/>
            <a:ext cx="3056040" cy="1719360"/>
          </a:xfrm>
          <a:prstGeom prst="roundRect">
            <a:avLst>
              <a:gd name="adj" fmla="val 16667"/>
            </a:avLst>
          </a:prstGeom>
          <a:solidFill>
            <a:schemeClr val="bg1"/>
          </a:solidFill>
          <a:ln>
            <a:noFill/>
          </a:ln>
          <a:effectLst>
            <a:glow rad="101520">
              <a:srgbClr val="3AD403">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oAutofit/>
          </a:bodyPr>
          <a:lstStyle/>
          <a:p>
            <a:pPr algn="ctr">
              <a:lnSpc>
                <a:spcPct val="115000"/>
              </a:lnSpc>
            </a:pPr>
            <a:r>
              <a:rPr lang="ru-RU" sz="1200" b="0" strike="noStrike" spc="-1">
                <a:solidFill>
                  <a:srgbClr val="000000"/>
                </a:solidFill>
                <a:latin typeface="Times New Roman"/>
                <a:ea typeface="Times New Roman"/>
              </a:rPr>
              <a:t>Для земельных участков кадастровая стоимость является налоговой базой по земельному налогу </a:t>
            </a:r>
            <a:endParaRPr lang="ru-RU" sz="1200" b="0" strike="noStrike" spc="-1">
              <a:latin typeface="Times New Roman"/>
            </a:endParaRPr>
          </a:p>
          <a:p>
            <a:pPr algn="ctr">
              <a:lnSpc>
                <a:spcPct val="115000"/>
              </a:lnSpc>
            </a:pPr>
            <a:endParaRPr lang="ru-RU" sz="1200" b="0" strike="noStrike" spc="-1">
              <a:latin typeface="Times New Roman"/>
            </a:endParaRPr>
          </a:p>
          <a:p>
            <a:pPr algn="just">
              <a:lnSpc>
                <a:spcPct val="115000"/>
              </a:lnSpc>
            </a:pPr>
            <a:endParaRPr lang="ru-RU" sz="1200" b="0" strike="noStrike" spc="-1">
              <a:latin typeface="Times New Roman"/>
            </a:endParaRPr>
          </a:p>
          <a:p>
            <a:pPr algn="just">
              <a:lnSpc>
                <a:spcPct val="115000"/>
              </a:lnSpc>
            </a:pPr>
            <a:endParaRPr lang="ru-RU" sz="1200" b="0" strike="noStrike" spc="-1">
              <a:latin typeface="Times New Roman"/>
            </a:endParaRPr>
          </a:p>
          <a:p>
            <a:pPr algn="ctr">
              <a:lnSpc>
                <a:spcPct val="115000"/>
              </a:lnSpc>
            </a:pPr>
            <a:r>
              <a:rPr lang="ru-RU" sz="1400" b="0" strike="noStrike" spc="-1">
                <a:solidFill>
                  <a:srgbClr val="158466"/>
                </a:solidFill>
                <a:latin typeface="Times New Roman"/>
                <a:ea typeface="Times New Roman"/>
              </a:rPr>
              <a:t>Для расчета земельного налога</a:t>
            </a:r>
            <a:endParaRPr lang="ru-RU" sz="1400" b="0" strike="noStrike" spc="-1">
              <a:latin typeface="Times New Roman"/>
            </a:endParaRPr>
          </a:p>
          <a:p>
            <a:pPr algn="ctr">
              <a:lnSpc>
                <a:spcPct val="115000"/>
              </a:lnSpc>
            </a:pPr>
            <a:endParaRPr lang="ru-RU" sz="1400" b="0" strike="noStrike" spc="-1">
              <a:latin typeface="Times New Roman"/>
            </a:endParaRPr>
          </a:p>
        </p:txBody>
      </p:sp>
      <p:pic>
        <p:nvPicPr>
          <p:cNvPr id="251" name="Graphic 283_0"/>
          <p:cNvPicPr/>
          <p:nvPr/>
        </p:nvPicPr>
        <p:blipFill>
          <a:blip r:embed="rId3" cstate="print"/>
          <a:stretch/>
        </p:blipFill>
        <p:spPr>
          <a:xfrm>
            <a:off x="3908160" y="3060000"/>
            <a:ext cx="947880" cy="567360"/>
          </a:xfrm>
          <a:prstGeom prst="rect">
            <a:avLst/>
          </a:prstGeom>
          <a:ln w="0">
            <a:noFill/>
          </a:ln>
        </p:spPr>
      </p:pic>
      <p:pic>
        <p:nvPicPr>
          <p:cNvPr id="252" name="Graphic 375_0"/>
          <p:cNvPicPr/>
          <p:nvPr/>
        </p:nvPicPr>
        <p:blipFill>
          <a:blip r:embed="rId4" cstate="print"/>
          <a:stretch/>
        </p:blipFill>
        <p:spPr>
          <a:xfrm>
            <a:off x="4027320" y="5400000"/>
            <a:ext cx="648720" cy="575280"/>
          </a:xfrm>
          <a:prstGeom prst="rect">
            <a:avLst/>
          </a:prstGeom>
          <a:ln w="0">
            <a:noFill/>
          </a:ln>
        </p:spPr>
      </p:pic>
      <p:sp>
        <p:nvSpPr>
          <p:cNvPr id="253" name="CustomShape 6"/>
          <p:cNvSpPr/>
          <p:nvPr/>
        </p:nvSpPr>
        <p:spPr>
          <a:xfrm>
            <a:off x="6120000" y="4140000"/>
            <a:ext cx="3056040" cy="2516040"/>
          </a:xfrm>
          <a:prstGeom prst="roundRect">
            <a:avLst>
              <a:gd name="adj" fmla="val 16667"/>
            </a:avLst>
          </a:prstGeom>
          <a:solidFill>
            <a:schemeClr val="bg1"/>
          </a:solidFill>
          <a:ln>
            <a:noFill/>
          </a:ln>
          <a:effectLst>
            <a:glow rad="101520">
              <a:srgbClr val="3AD403">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oAutofit/>
          </a:bodyPr>
          <a:lstStyle/>
          <a:p>
            <a:pPr algn="ctr">
              <a:lnSpc>
                <a:spcPct val="100000"/>
              </a:lnSpc>
            </a:pPr>
            <a:r>
              <a:rPr lang="ru-RU" sz="1200" b="0" strike="noStrike" spc="-1">
                <a:solidFill>
                  <a:srgbClr val="000000"/>
                </a:solidFill>
                <a:latin typeface="Times New Roman"/>
                <a:ea typeface="Times New Roman"/>
              </a:rPr>
              <a:t>Для определения арендной платы за земельный участок, который находится в муниципальной собственности </a:t>
            </a:r>
            <a:endParaRPr lang="ru-RU" sz="1200" b="0" strike="noStrike" spc="-1">
              <a:latin typeface="Times New Roman"/>
            </a:endParaRPr>
          </a:p>
          <a:p>
            <a:pPr algn="ctr">
              <a:lnSpc>
                <a:spcPct val="115000"/>
              </a:lnSpc>
            </a:pPr>
            <a:endParaRPr lang="ru-RU" sz="1200" b="0" strike="noStrike" spc="-1">
              <a:latin typeface="Times New Roman"/>
            </a:endParaRPr>
          </a:p>
          <a:p>
            <a:pPr algn="just">
              <a:lnSpc>
                <a:spcPct val="115000"/>
              </a:lnSpc>
            </a:pPr>
            <a:endParaRPr lang="ru-RU" sz="1200" b="0" strike="noStrike" spc="-1">
              <a:latin typeface="Times New Roman"/>
            </a:endParaRPr>
          </a:p>
          <a:p>
            <a:pPr algn="just">
              <a:lnSpc>
                <a:spcPct val="115000"/>
              </a:lnSpc>
            </a:pPr>
            <a:endParaRPr lang="ru-RU" sz="1200" b="0" strike="noStrike" spc="-1">
              <a:latin typeface="Times New Roman"/>
            </a:endParaRPr>
          </a:p>
          <a:p>
            <a:pPr algn="just">
              <a:lnSpc>
                <a:spcPct val="115000"/>
              </a:lnSpc>
            </a:pPr>
            <a:endParaRPr lang="ru-RU" sz="1200" b="0" strike="noStrike" spc="-1">
              <a:latin typeface="Times New Roman"/>
            </a:endParaRPr>
          </a:p>
          <a:p>
            <a:pPr algn="ctr">
              <a:lnSpc>
                <a:spcPct val="115000"/>
              </a:lnSpc>
            </a:pPr>
            <a:endParaRPr lang="ru-RU" sz="1200" b="0" strike="noStrike" spc="-1">
              <a:latin typeface="Times New Roman"/>
            </a:endParaRPr>
          </a:p>
          <a:p>
            <a:pPr algn="ctr">
              <a:lnSpc>
                <a:spcPct val="115000"/>
              </a:lnSpc>
            </a:pPr>
            <a:endParaRPr lang="ru-RU" sz="1200" b="0" strike="noStrike" spc="-1">
              <a:latin typeface="Times New Roman"/>
            </a:endParaRPr>
          </a:p>
          <a:p>
            <a:pPr algn="ctr">
              <a:lnSpc>
                <a:spcPct val="115000"/>
              </a:lnSpc>
            </a:pPr>
            <a:r>
              <a:rPr lang="ru-RU" sz="1400" b="0" strike="noStrike" spc="-1">
                <a:solidFill>
                  <a:srgbClr val="158466"/>
                </a:solidFill>
                <a:latin typeface="Times New Roman"/>
                <a:ea typeface="Times New Roman"/>
              </a:rPr>
              <a:t>Для расчета арендной платы</a:t>
            </a:r>
            <a:endParaRPr lang="ru-RU" sz="1400" b="0" strike="noStrike" spc="-1">
              <a:latin typeface="Times New Roman"/>
            </a:endParaRPr>
          </a:p>
          <a:p>
            <a:pPr algn="ctr">
              <a:lnSpc>
                <a:spcPct val="115000"/>
              </a:lnSpc>
            </a:pPr>
            <a:endParaRPr lang="ru-RU" sz="1400" b="0" strike="noStrike" spc="-1">
              <a:latin typeface="Times New Roman"/>
            </a:endParaRPr>
          </a:p>
        </p:txBody>
      </p:sp>
      <p:pic>
        <p:nvPicPr>
          <p:cNvPr id="254" name="Graphic 401_0"/>
          <p:cNvPicPr/>
          <p:nvPr/>
        </p:nvPicPr>
        <p:blipFill>
          <a:blip r:embed="rId5" cstate="print"/>
          <a:stretch/>
        </p:blipFill>
        <p:spPr>
          <a:xfrm>
            <a:off x="7200000" y="5104440"/>
            <a:ext cx="896040" cy="896040"/>
          </a:xfrm>
          <a:prstGeom prst="rect">
            <a:avLst/>
          </a:prstGeom>
          <a:ln w="0">
            <a:noFill/>
          </a:ln>
        </p:spPr>
      </p:pic>
      <p:sp>
        <p:nvSpPr>
          <p:cNvPr id="255" name="CustomShape 7"/>
          <p:cNvSpPr/>
          <p:nvPr/>
        </p:nvSpPr>
        <p:spPr>
          <a:xfrm>
            <a:off x="6120360" y="2236320"/>
            <a:ext cx="3055680" cy="1719720"/>
          </a:xfrm>
          <a:prstGeom prst="roundRect">
            <a:avLst>
              <a:gd name="adj" fmla="val 16667"/>
            </a:avLst>
          </a:prstGeom>
          <a:solidFill>
            <a:schemeClr val="bg1"/>
          </a:solidFill>
          <a:ln>
            <a:noFill/>
          </a:ln>
          <a:effectLst>
            <a:glow rad="114480">
              <a:srgbClr val="008CFF">
                <a:alpha val="31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oAutofit/>
          </a:bodyPr>
          <a:lstStyle/>
          <a:p>
            <a:pPr algn="ctr">
              <a:lnSpc>
                <a:spcPct val="115000"/>
              </a:lnSpc>
              <a:spcAft>
                <a:spcPts val="1001"/>
              </a:spcAft>
            </a:pPr>
            <a:r>
              <a:rPr lang="ru-RU" sz="1200" b="0" strike="noStrike" spc="-1">
                <a:solidFill>
                  <a:srgbClr val="000000"/>
                </a:solidFill>
                <a:latin typeface="Times New Roman"/>
                <a:ea typeface="Times New Roman"/>
              </a:rPr>
              <a:t>Для расчета выкупной цены участка, находящегося в государственной или муниципальной собственности</a:t>
            </a:r>
            <a:endParaRPr lang="ru-RU" sz="1200" b="0" strike="noStrike" spc="-1">
              <a:latin typeface="Times New Roman"/>
            </a:endParaRPr>
          </a:p>
          <a:p>
            <a:pPr algn="ctr">
              <a:lnSpc>
                <a:spcPct val="115000"/>
              </a:lnSpc>
              <a:spcAft>
                <a:spcPts val="1001"/>
              </a:spcAft>
            </a:pPr>
            <a:endParaRPr lang="ru-RU" sz="1200" b="0" strike="noStrike" spc="-1">
              <a:latin typeface="Times New Roman"/>
            </a:endParaRPr>
          </a:p>
          <a:p>
            <a:pPr algn="ctr">
              <a:lnSpc>
                <a:spcPct val="115000"/>
              </a:lnSpc>
              <a:spcAft>
                <a:spcPts val="1001"/>
              </a:spcAft>
            </a:pPr>
            <a:r>
              <a:rPr lang="ru-RU" sz="1400" b="0" strike="noStrike" spc="-1">
                <a:solidFill>
                  <a:srgbClr val="3465A4"/>
                </a:solidFill>
                <a:latin typeface="Times New Roman"/>
                <a:ea typeface="Times New Roman"/>
              </a:rPr>
              <a:t>Для расчета выкупной цены земельного участка</a:t>
            </a:r>
            <a:endParaRPr lang="ru-RU" sz="1400" b="0" strike="noStrike" spc="-1">
              <a:latin typeface="Times New Roman"/>
            </a:endParaRPr>
          </a:p>
        </p:txBody>
      </p:sp>
      <p:pic>
        <p:nvPicPr>
          <p:cNvPr id="256" name="Graphic 393_0"/>
          <p:cNvPicPr/>
          <p:nvPr/>
        </p:nvPicPr>
        <p:blipFill>
          <a:blip r:embed="rId6" cstate="print"/>
          <a:stretch/>
        </p:blipFill>
        <p:spPr>
          <a:xfrm>
            <a:off x="7380000" y="3080520"/>
            <a:ext cx="529200" cy="335520"/>
          </a:xfrm>
          <a:prstGeom prst="rect">
            <a:avLst/>
          </a:prstGeom>
          <a:ln w="0">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2400" b="1" strike="noStrike" spc="-1">
                <a:solidFill>
                  <a:srgbClr val="1890FB"/>
                </a:solidFill>
                <a:latin typeface="Arial"/>
                <a:ea typeface="Microsoft YaHei"/>
              </a:rPr>
              <a:t>СПОСОБЫ УЗНАТЬ КАДАСТРОВУЮ СТОИМОСТЬ</a:t>
            </a:r>
            <a:endParaRPr lang="ru-RU" sz="2400" b="0" strike="noStrike" spc="-1">
              <a:latin typeface="Times New Roman"/>
            </a:endParaRPr>
          </a:p>
        </p:txBody>
      </p:sp>
      <p:pic>
        <p:nvPicPr>
          <p:cNvPr id="258" name="Рисунок 38_6"/>
          <p:cNvPicPr/>
          <p:nvPr/>
        </p:nvPicPr>
        <p:blipFill>
          <a:blip r:embed="rId2" cstate="print"/>
          <a:stretch/>
        </p:blipFill>
        <p:spPr>
          <a:xfrm>
            <a:off x="180000" y="122760"/>
            <a:ext cx="540000" cy="544320"/>
          </a:xfrm>
          <a:prstGeom prst="rect">
            <a:avLst/>
          </a:prstGeom>
          <a:ln w="0">
            <a:noFill/>
          </a:ln>
        </p:spPr>
      </p:pic>
      <p:sp>
        <p:nvSpPr>
          <p:cNvPr id="259" name="CustomShape 2"/>
          <p:cNvSpPr/>
          <p:nvPr/>
        </p:nvSpPr>
        <p:spPr>
          <a:xfrm>
            <a:off x="11751480" y="6402600"/>
            <a:ext cx="304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5</a:t>
            </a:r>
            <a:endParaRPr lang="ru-RU" sz="2000" b="0" strike="noStrike" spc="-1">
              <a:latin typeface="Times New Roman"/>
            </a:endParaRPr>
          </a:p>
        </p:txBody>
      </p:sp>
      <p:sp>
        <p:nvSpPr>
          <p:cNvPr id="260" name="CustomShape 3"/>
          <p:cNvSpPr/>
          <p:nvPr/>
        </p:nvSpPr>
        <p:spPr>
          <a:xfrm>
            <a:off x="1665720" y="1440000"/>
            <a:ext cx="8590320" cy="4857480"/>
          </a:xfrm>
          <a:prstGeom prst="roundRect">
            <a:avLst>
              <a:gd name="adj" fmla="val 16667"/>
            </a:avLst>
          </a:prstGeom>
          <a:solidFill>
            <a:srgbClr val="ECF3FA"/>
          </a:solidFill>
          <a:ln w="1260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ru-RU" sz="3200" b="0" strike="noStrike" spc="-1">
              <a:latin typeface="Times New Roman"/>
            </a:endParaRPr>
          </a:p>
          <a:p>
            <a:pPr>
              <a:lnSpc>
                <a:spcPct val="100000"/>
              </a:lnSpc>
            </a:pPr>
            <a:endParaRPr lang="ru-RU" sz="3200" b="0" strike="noStrike" spc="-1">
              <a:latin typeface="Times New Roman"/>
            </a:endParaRPr>
          </a:p>
          <a:p>
            <a:pPr>
              <a:lnSpc>
                <a:spcPct val="100000"/>
              </a:lnSpc>
            </a:pPr>
            <a:r>
              <a:rPr lang="ru-RU" sz="1600" b="0" strike="noStrike" spc="-1">
                <a:solidFill>
                  <a:srgbClr val="000000"/>
                </a:solidFill>
                <a:latin typeface="Times New Roman"/>
                <a:ea typeface="DejaVu Sans"/>
              </a:rPr>
              <a:t>1) на сайте Росреестра с помощью сервисов:</a:t>
            </a:r>
            <a:endParaRPr lang="ru-RU" sz="1600" b="0" strike="noStrike" spc="-1">
              <a:latin typeface="Times New Roman"/>
            </a:endParaRPr>
          </a:p>
          <a:p>
            <a:pPr>
              <a:lnSpc>
                <a:spcPct val="100000"/>
              </a:lnSpc>
            </a:pPr>
            <a:r>
              <a:rPr lang="ru-RU" sz="1600" b="0" strike="noStrike" spc="-1">
                <a:solidFill>
                  <a:srgbClr val="000000"/>
                </a:solidFill>
                <a:latin typeface="Times New Roman"/>
                <a:ea typeface="DejaVu Sans"/>
              </a:rPr>
              <a:t>- «Публичная кадастровая карта» (</a:t>
            </a:r>
            <a:r>
              <a:rPr lang="ru-RU" sz="1600" b="1" strike="noStrike" spc="-1">
                <a:solidFill>
                  <a:srgbClr val="2A6099"/>
                </a:solidFill>
                <a:latin typeface="Times New Roman"/>
                <a:ea typeface="DejaVu Sans"/>
              </a:rPr>
              <a:t>https://pkk.rosreestr.ru/</a:t>
            </a:r>
            <a:r>
              <a:rPr lang="ru-RU" sz="1600" b="0" strike="noStrike" spc="-1">
                <a:solidFill>
                  <a:srgbClr val="000000"/>
                </a:solidFill>
                <a:latin typeface="Times New Roman"/>
                <a:ea typeface="DejaVu Sans"/>
              </a:rPr>
              <a:t>)</a:t>
            </a:r>
            <a:endParaRPr lang="ru-RU" sz="1600" b="0" strike="noStrike" spc="-1">
              <a:latin typeface="Times New Roman"/>
            </a:endParaRPr>
          </a:p>
          <a:p>
            <a:pPr>
              <a:lnSpc>
                <a:spcPct val="100000"/>
              </a:lnSpc>
            </a:pPr>
            <a:r>
              <a:rPr lang="ru-RU" sz="1600" b="0" strike="noStrike" spc="-1">
                <a:solidFill>
                  <a:srgbClr val="000000"/>
                </a:solidFill>
                <a:latin typeface="Times New Roman"/>
                <a:ea typeface="Microsoft YaHei"/>
              </a:rPr>
              <a:t>- «Справочная информация по объектам недвижимости в режиме online» 		     </a:t>
            </a:r>
            <a:r>
              <a:rPr lang="ru-RU" sz="1600" b="0" strike="noStrike" spc="-1">
                <a:solidFill>
                  <a:srgbClr val="000000"/>
                </a:solidFill>
                <a:latin typeface="Times New Roman"/>
                <a:ea typeface="DejaVu Sans"/>
              </a:rPr>
              <a:t>(</a:t>
            </a:r>
            <a:r>
              <a:rPr lang="ru-RU" sz="1600" b="1" strike="noStrike" spc="-1">
                <a:solidFill>
                  <a:srgbClr val="2A6099"/>
                </a:solidFill>
                <a:latin typeface="Times New Roman"/>
                <a:ea typeface="DejaVu Sans"/>
              </a:rPr>
              <a:t>https://lk.rosreestr.ru/eservices/real-estate-objects-online</a:t>
            </a:r>
            <a:r>
              <a:rPr lang="ru-RU" sz="1600" b="0" strike="noStrike" spc="-1">
                <a:solidFill>
                  <a:srgbClr val="000000"/>
                </a:solidFill>
                <a:latin typeface="Times New Roman"/>
                <a:ea typeface="DejaVu Sans"/>
              </a:rPr>
              <a:t>)</a:t>
            </a:r>
            <a:endParaRPr lang="ru-RU" sz="1600" b="0" strike="noStrike" spc="-1">
              <a:latin typeface="Times New Roman"/>
            </a:endParaRPr>
          </a:p>
          <a:p>
            <a:pPr>
              <a:lnSpc>
                <a:spcPct val="100000"/>
              </a:lnSpc>
            </a:pPr>
            <a:r>
              <a:rPr lang="ru-RU" sz="1600" b="0" strike="noStrike" spc="-1">
                <a:solidFill>
                  <a:srgbClr val="000000"/>
                </a:solidFill>
                <a:latin typeface="Times New Roman"/>
                <a:ea typeface="DejaVu Sans"/>
              </a:rPr>
              <a:t>- «Получение сведений из Фонда данных государственной кадастровой оценки </a:t>
            </a:r>
            <a:endParaRPr lang="ru-RU" sz="1600" b="0" strike="noStrike" spc="-1">
              <a:latin typeface="Times New Roman"/>
            </a:endParaRPr>
          </a:p>
          <a:p>
            <a:pPr>
              <a:lnSpc>
                <a:spcPct val="100000"/>
              </a:lnSpc>
            </a:pPr>
            <a:r>
              <a:rPr lang="ru-RU" sz="1600" b="0" strike="noStrike" spc="-1">
                <a:solidFill>
                  <a:srgbClr val="000000"/>
                </a:solidFill>
                <a:latin typeface="Times New Roman"/>
                <a:ea typeface="DejaVu Sans"/>
              </a:rPr>
              <a:t>(</a:t>
            </a:r>
            <a:r>
              <a:rPr lang="ru-RU" sz="1600" b="1" strike="noStrike" spc="-1">
                <a:solidFill>
                  <a:srgbClr val="2A6099"/>
                </a:solidFill>
                <a:latin typeface="Times New Roman"/>
                <a:ea typeface="DejaVu Sans"/>
              </a:rPr>
              <a:t>https://rosreestr.gov.ru/wps/portal/cc_ib_svedFDGKO</a:t>
            </a:r>
            <a:r>
              <a:rPr lang="ru-RU" sz="1600" b="0" strike="noStrike" spc="-1">
                <a:solidFill>
                  <a:srgbClr val="000000"/>
                </a:solidFill>
                <a:latin typeface="Times New Roman"/>
                <a:ea typeface="DejaVu Sans"/>
              </a:rPr>
              <a:t>)</a:t>
            </a:r>
            <a:endParaRPr lang="ru-RU" sz="1600" b="0" strike="noStrike" spc="-1">
              <a:latin typeface="Times New Roman"/>
            </a:endParaRPr>
          </a:p>
          <a:p>
            <a:pPr>
              <a:lnSpc>
                <a:spcPct val="100000"/>
              </a:lnSpc>
            </a:pPr>
            <a:endParaRPr lang="ru-RU" sz="1600" b="0" strike="noStrike" spc="-1">
              <a:latin typeface="Times New Roman"/>
            </a:endParaRPr>
          </a:p>
          <a:p>
            <a:pPr>
              <a:lnSpc>
                <a:spcPct val="100000"/>
              </a:lnSpc>
            </a:pPr>
            <a:r>
              <a:rPr lang="ru-RU" sz="1600" b="0" strike="noStrike" spc="-1">
                <a:solidFill>
                  <a:srgbClr val="000000"/>
                </a:solidFill>
                <a:latin typeface="Times New Roman"/>
                <a:ea typeface="DejaVu Sans"/>
              </a:rPr>
              <a:t>2) из Выписки из Единого государственного реестра недвижимости о кадастровой стоимости.</a:t>
            </a:r>
            <a:endParaRPr lang="ru-RU" sz="1600" b="0" strike="noStrike" spc="-1">
              <a:latin typeface="Times New Roman"/>
            </a:endParaRPr>
          </a:p>
          <a:p>
            <a:pPr>
              <a:lnSpc>
                <a:spcPct val="100000"/>
              </a:lnSpc>
            </a:pPr>
            <a:r>
              <a:rPr lang="ru-RU" sz="1600" b="0" strike="noStrike" spc="-1">
                <a:solidFill>
                  <a:srgbClr val="000000"/>
                </a:solidFill>
                <a:latin typeface="Times New Roman"/>
                <a:ea typeface="DejaVu Sans"/>
              </a:rPr>
              <a:t>Указанная выписка выдается бесплатно любому лицу в течении трех дней с момента подачи запроса установленной формы</a:t>
            </a:r>
            <a:endParaRPr lang="ru-RU" sz="1600" b="0" strike="noStrike" spc="-1">
              <a:latin typeface="Times New Roman"/>
            </a:endParaRPr>
          </a:p>
          <a:p>
            <a:pPr>
              <a:lnSpc>
                <a:spcPct val="100000"/>
              </a:lnSpc>
            </a:pPr>
            <a:endParaRPr lang="ru-RU" sz="1600" b="0" strike="noStrike" spc="-1">
              <a:latin typeface="Times New Roman"/>
            </a:endParaRPr>
          </a:p>
          <a:p>
            <a:pPr>
              <a:lnSpc>
                <a:spcPct val="100000"/>
              </a:lnSpc>
            </a:pPr>
            <a:r>
              <a:rPr lang="ru-RU" sz="1600" b="0" strike="noStrike" spc="-1">
                <a:solidFill>
                  <a:srgbClr val="000000"/>
                </a:solidFill>
                <a:latin typeface="Times New Roman"/>
                <a:ea typeface="DejaVu Sans"/>
              </a:rPr>
              <a:t>3) на сайте ФНС России (http://www.nalog.ru/) в личном кабинете, в отношении объектов недвижимости, принадлежащих заявителю на праве собственности и по которым уплачиваются налоги.</a:t>
            </a:r>
            <a:endParaRPr lang="ru-RU" sz="1600" b="0" strike="noStrike" spc="-1">
              <a:latin typeface="Times New Roman"/>
            </a:endParaRPr>
          </a:p>
          <a:p>
            <a:pPr>
              <a:lnSpc>
                <a:spcPct val="100000"/>
              </a:lnSpc>
            </a:pPr>
            <a:endParaRPr lang="ru-RU" sz="1600" b="0" strike="noStrike" spc="-1">
              <a:latin typeface="Times New Roman"/>
            </a:endParaRPr>
          </a:p>
          <a:p>
            <a:pPr algn="ctr">
              <a:lnSpc>
                <a:spcPct val="100000"/>
              </a:lnSpc>
            </a:pPr>
            <a:endParaRPr lang="ru-RU" sz="1600" b="0" strike="noStrike" spc="-1">
              <a:latin typeface="Times New Roman"/>
            </a:endParaRPr>
          </a:p>
        </p:txBody>
      </p:sp>
      <p:sp>
        <p:nvSpPr>
          <p:cNvPr id="261" name="CustomShape 4"/>
          <p:cNvSpPr/>
          <p:nvPr/>
        </p:nvSpPr>
        <p:spPr>
          <a:xfrm>
            <a:off x="1665720" y="1440000"/>
            <a:ext cx="8590320" cy="672480"/>
          </a:xfrm>
          <a:prstGeom prst="roundRect">
            <a:avLst>
              <a:gd name="adj" fmla="val 16667"/>
            </a:avLst>
          </a:prstGeom>
          <a:solidFill>
            <a:srgbClr val="008CFF"/>
          </a:solidFill>
          <a:ln w="12600">
            <a:noFill/>
          </a:ln>
          <a:effectLst>
            <a:glow rad="114480">
              <a:srgbClr val="008CFF">
                <a:alpha val="31000"/>
              </a:srgbClr>
            </a:glo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ru-RU" sz="1800" b="1" strike="noStrike" spc="-1">
                <a:solidFill>
                  <a:srgbClr val="FFFFFF"/>
                </a:solidFill>
                <a:latin typeface="Times New Roman"/>
                <a:ea typeface="DejaVu Sans"/>
              </a:rPr>
              <a:t>Узнать кадастровую стоимость объектов недвижимости возможно следующими способами:</a:t>
            </a:r>
            <a:endParaRPr lang="ru-RU" sz="18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ustomShape 1"/>
          <p:cNvSpPr/>
          <p:nvPr/>
        </p:nvSpPr>
        <p:spPr>
          <a:xfrm>
            <a:off x="961920" y="0"/>
            <a:ext cx="10530000" cy="833400"/>
          </a:xfrm>
          <a:prstGeom prst="rect">
            <a:avLst/>
          </a:prstGeom>
          <a:noFill/>
          <a:ln w="0">
            <a:noFill/>
          </a:ln>
        </p:spPr>
        <p:style>
          <a:lnRef idx="0">
            <a:scrgbClr r="0" g="0" b="0"/>
          </a:lnRef>
          <a:fillRef idx="0">
            <a:scrgbClr r="0" g="0" b="0"/>
          </a:fillRef>
          <a:effectRef idx="0">
            <a:scrgbClr r="0" g="0" b="0"/>
          </a:effectRef>
          <a:fontRef idx="minor"/>
        </p:style>
      </p:sp>
      <p:sp>
        <p:nvSpPr>
          <p:cNvPr id="263" name="CustomShape 2"/>
          <p:cNvSpPr/>
          <p:nvPr/>
        </p:nvSpPr>
        <p:spPr>
          <a:xfrm>
            <a:off x="1879560" y="2227680"/>
            <a:ext cx="9025200" cy="2248200"/>
          </a:xfrm>
          <a:prstGeom prst="rect">
            <a:avLst/>
          </a:prstGeom>
          <a:noFill/>
          <a:ln w="0">
            <a:noFill/>
          </a:ln>
        </p:spPr>
        <p:style>
          <a:lnRef idx="0">
            <a:scrgbClr r="0" g="0" b="0"/>
          </a:lnRef>
          <a:fillRef idx="0">
            <a:scrgbClr r="0" g="0" b="0"/>
          </a:fillRef>
          <a:effectRef idx="0">
            <a:scrgbClr r="0" g="0" b="0"/>
          </a:effectRef>
          <a:fontRef idx="minor"/>
        </p:style>
      </p:sp>
      <p:sp>
        <p:nvSpPr>
          <p:cNvPr id="264" name="CustomShape 3"/>
          <p:cNvSpPr/>
          <p:nvPr/>
        </p:nvSpPr>
        <p:spPr>
          <a:xfrm>
            <a:off x="11751480" y="6402600"/>
            <a:ext cx="304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6</a:t>
            </a:r>
            <a:endParaRPr lang="ru-RU" sz="2000" b="0" strike="noStrike" spc="-1">
              <a:latin typeface="Times New Roman"/>
            </a:endParaRPr>
          </a:p>
        </p:txBody>
      </p:sp>
      <p:sp>
        <p:nvSpPr>
          <p:cNvPr id="265" name="CustomShape 4"/>
          <p:cNvSpPr/>
          <p:nvPr/>
        </p:nvSpPr>
        <p:spPr>
          <a:xfrm>
            <a:off x="1080000" y="316800"/>
            <a:ext cx="10605600" cy="39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ru-RU" sz="2400" b="1" strike="noStrike" spc="-1">
                <a:solidFill>
                  <a:srgbClr val="1890FB"/>
                </a:solidFill>
                <a:latin typeface="Arial"/>
                <a:ea typeface="Microsoft YaHei"/>
              </a:rPr>
              <a:t>ОСНОВАНИЯ ДЛЯ ПЕРЕСМОТРА КАДАСТРОВОЙ СТОИМОСТИ</a:t>
            </a:r>
            <a:endParaRPr lang="ru-RU" sz="2400" b="0" strike="noStrike" spc="-1">
              <a:latin typeface="Times New Roman"/>
            </a:endParaRPr>
          </a:p>
        </p:txBody>
      </p:sp>
      <p:sp>
        <p:nvSpPr>
          <p:cNvPr id="266" name="CustomShape 5"/>
          <p:cNvSpPr/>
          <p:nvPr/>
        </p:nvSpPr>
        <p:spPr>
          <a:xfrm>
            <a:off x="1620000" y="2160000"/>
            <a:ext cx="928476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ru-RU" sz="3200" b="0" strike="noStrike" spc="-1">
              <a:latin typeface="Times New Roman"/>
            </a:endParaRPr>
          </a:p>
          <a:p>
            <a:pPr marL="285840" indent="-281520">
              <a:lnSpc>
                <a:spcPct val="100000"/>
              </a:lnSpc>
              <a:buClr>
                <a:srgbClr val="4FA730"/>
              </a:buClr>
              <a:buFont typeface="Arial"/>
              <a:buChar char="•"/>
            </a:pPr>
            <a:r>
              <a:rPr lang="ru-RU" sz="2400" b="0" strike="noStrike" spc="-1">
                <a:solidFill>
                  <a:srgbClr val="000000"/>
                </a:solidFill>
                <a:latin typeface="Times New Roman"/>
                <a:ea typeface="DejaVu Sans"/>
              </a:rPr>
              <a:t>Недостоверность сведений об объекте недвижимости, использованных при определении кадастровой стоимости</a:t>
            </a:r>
            <a:endParaRPr lang="ru-RU" sz="2400" b="0" strike="noStrike" spc="-1">
              <a:latin typeface="Times New Roman"/>
            </a:endParaRPr>
          </a:p>
          <a:p>
            <a:pPr marL="285840" indent="-281520">
              <a:lnSpc>
                <a:spcPct val="100000"/>
              </a:lnSpc>
              <a:buClr>
                <a:srgbClr val="4FA730"/>
              </a:buClr>
              <a:buFont typeface="Arial"/>
              <a:buChar char="•"/>
            </a:pPr>
            <a:r>
              <a:rPr lang="ru-RU" sz="2400" b="0" strike="noStrike" spc="-1">
                <a:solidFill>
                  <a:srgbClr val="000000"/>
                </a:solidFill>
                <a:latin typeface="Times New Roman"/>
                <a:ea typeface="DejaVu Sans"/>
              </a:rPr>
              <a:t>Установление в отношении объекта недвижимости его рыночной стоимости на дату, по состоянию на которую установлена его кадастровая стоимость</a:t>
            </a:r>
            <a:endParaRPr lang="ru-RU" sz="2400" b="0" strike="noStrike" spc="-1">
              <a:latin typeface="Times New Roman"/>
            </a:endParaRPr>
          </a:p>
          <a:p>
            <a:pPr>
              <a:lnSpc>
                <a:spcPct val="100000"/>
              </a:lnSpc>
            </a:pPr>
            <a:endParaRPr lang="ru-RU" sz="2400" b="0" strike="noStrike" spc="-1">
              <a:latin typeface="Times New Roman"/>
            </a:endParaRPr>
          </a:p>
        </p:txBody>
      </p:sp>
      <p:sp>
        <p:nvSpPr>
          <p:cNvPr id="267" name="CustomShape 6"/>
          <p:cNvSpPr/>
          <p:nvPr/>
        </p:nvSpPr>
        <p:spPr>
          <a:xfrm>
            <a:off x="720000" y="972360"/>
            <a:ext cx="1079604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1520">
              <a:lnSpc>
                <a:spcPct val="100000"/>
              </a:lnSpc>
              <a:buClr>
                <a:srgbClr val="008CFF"/>
              </a:buClr>
              <a:buFont typeface="Arial"/>
              <a:buChar char="•"/>
            </a:pPr>
            <a:r>
              <a:rPr lang="ru-RU" sz="2400" b="1" strike="noStrike" spc="-1">
                <a:solidFill>
                  <a:srgbClr val="000000"/>
                </a:solidFill>
                <a:latin typeface="Times New Roman"/>
                <a:ea typeface="DejaVu Sans"/>
              </a:rPr>
              <a:t>Согласно статье 24.18 Закона № 135 основанием для пересмотра кадастровой стоимости является:</a:t>
            </a:r>
            <a:endParaRPr lang="ru-RU" sz="2400" b="0" strike="noStrike" spc="-1">
              <a:latin typeface="Times New Roman"/>
            </a:endParaRPr>
          </a:p>
          <a:p>
            <a:pPr>
              <a:lnSpc>
                <a:spcPct val="100000"/>
              </a:lnSpc>
            </a:pPr>
            <a:endParaRPr lang="ru-RU" sz="24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2200" b="1" strike="noStrike" spc="-1">
                <a:solidFill>
                  <a:srgbClr val="1890FB"/>
                </a:solidFill>
                <a:latin typeface="Arial"/>
                <a:ea typeface="Microsoft YaHei"/>
              </a:rPr>
              <a:t>ЛИЦА, ИМЕЮЩИЕ ПРАВО НА ОСПАРИВАНИЕ КАДАСТРОВОЙ СТОИМОСТИ</a:t>
            </a:r>
            <a:endParaRPr lang="ru-RU" sz="2200" b="0" strike="noStrike" spc="-1">
              <a:latin typeface="Times New Roman"/>
            </a:endParaRPr>
          </a:p>
        </p:txBody>
      </p:sp>
      <p:pic>
        <p:nvPicPr>
          <p:cNvPr id="269" name="Рисунок 38_8"/>
          <p:cNvPicPr/>
          <p:nvPr/>
        </p:nvPicPr>
        <p:blipFill>
          <a:blip r:embed="rId2" cstate="print"/>
          <a:stretch/>
        </p:blipFill>
        <p:spPr>
          <a:xfrm>
            <a:off x="180000" y="122760"/>
            <a:ext cx="540000" cy="544320"/>
          </a:xfrm>
          <a:prstGeom prst="rect">
            <a:avLst/>
          </a:prstGeom>
          <a:ln w="0">
            <a:noFill/>
          </a:ln>
        </p:spPr>
      </p:pic>
      <p:sp>
        <p:nvSpPr>
          <p:cNvPr id="270" name="CustomShape 2"/>
          <p:cNvSpPr/>
          <p:nvPr/>
        </p:nvSpPr>
        <p:spPr>
          <a:xfrm>
            <a:off x="11751480" y="6402600"/>
            <a:ext cx="3042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7</a:t>
            </a:r>
            <a:endParaRPr lang="ru-RU" sz="2000" b="0" strike="noStrike" spc="-1">
              <a:latin typeface="Times New Roman"/>
            </a:endParaRPr>
          </a:p>
        </p:txBody>
      </p:sp>
      <p:sp>
        <p:nvSpPr>
          <p:cNvPr id="271" name="CustomShape 3"/>
          <p:cNvSpPr/>
          <p:nvPr/>
        </p:nvSpPr>
        <p:spPr>
          <a:xfrm>
            <a:off x="880920" y="1132920"/>
            <a:ext cx="10635120" cy="543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1520">
              <a:lnSpc>
                <a:spcPct val="150000"/>
              </a:lnSpc>
              <a:buClr>
                <a:srgbClr val="008CFF"/>
              </a:buClr>
              <a:buFont typeface="Arial"/>
              <a:buChar char="•"/>
            </a:pPr>
            <a:r>
              <a:rPr lang="ru-RU" sz="1800" b="1" strike="noStrike" spc="-1">
                <a:solidFill>
                  <a:srgbClr val="000000"/>
                </a:solidFill>
                <a:latin typeface="Times New Roman"/>
                <a:ea typeface="DejaVu Sans"/>
              </a:rPr>
              <a:t>Собственник и бывший собственник</a:t>
            </a:r>
            <a:r>
              <a:rPr lang="ru-RU" sz="1800" b="0" strike="noStrike" spc="-1">
                <a:solidFill>
                  <a:srgbClr val="000000"/>
                </a:solidFill>
                <a:latin typeface="Times New Roman"/>
                <a:ea typeface="DejaVu Sans"/>
              </a:rPr>
              <a:t> объекта недвижимости (если собственников несколько, то любой из собственников без согласия остальных);</a:t>
            </a:r>
            <a:endParaRPr lang="ru-RU" sz="1800" b="0" strike="noStrike" spc="-1">
              <a:latin typeface="Times New Roman"/>
            </a:endParaRPr>
          </a:p>
          <a:p>
            <a:pPr marL="285840" indent="-281520">
              <a:lnSpc>
                <a:spcPct val="150000"/>
              </a:lnSpc>
              <a:buClr>
                <a:srgbClr val="008CFF"/>
              </a:buClr>
              <a:buFont typeface="Arial"/>
              <a:buChar char="•"/>
            </a:pPr>
            <a:r>
              <a:rPr lang="ru-RU" sz="1800" b="1" strike="noStrike" spc="-1">
                <a:solidFill>
                  <a:srgbClr val="000000"/>
                </a:solidFill>
                <a:latin typeface="Times New Roman"/>
                <a:ea typeface="DejaVu Sans"/>
              </a:rPr>
              <a:t>Лицо, обладающее земельным участком</a:t>
            </a:r>
            <a:r>
              <a:rPr lang="ru-RU" sz="1800" b="0" strike="noStrike" spc="-1">
                <a:solidFill>
                  <a:srgbClr val="000000"/>
                </a:solidFill>
                <a:latin typeface="Times New Roman"/>
                <a:ea typeface="DejaVu Sans"/>
              </a:rPr>
              <a:t> на праве постоянного (бессрочного) пользования или пожизненного наследуемого владения;</a:t>
            </a:r>
            <a:endParaRPr lang="ru-RU" sz="1800" b="0" strike="noStrike" spc="-1">
              <a:latin typeface="Times New Roman"/>
            </a:endParaRPr>
          </a:p>
          <a:p>
            <a:pPr marL="285840" indent="-281520">
              <a:lnSpc>
                <a:spcPct val="150000"/>
              </a:lnSpc>
              <a:buClr>
                <a:srgbClr val="008CFF"/>
              </a:buClr>
              <a:buFont typeface="Arial"/>
              <a:buChar char="•"/>
            </a:pPr>
            <a:r>
              <a:rPr lang="ru-RU" sz="1800" b="1" strike="noStrike" spc="-1">
                <a:solidFill>
                  <a:srgbClr val="000000"/>
                </a:solidFill>
                <a:latin typeface="Times New Roman"/>
                <a:ea typeface="DejaVu Sans"/>
              </a:rPr>
              <a:t>Арендатор муниципальных земель</a:t>
            </a:r>
            <a:r>
              <a:rPr lang="ru-RU" sz="1800" b="0" strike="noStrike" spc="-1">
                <a:solidFill>
                  <a:srgbClr val="000000"/>
                </a:solidFill>
                <a:latin typeface="Times New Roman"/>
                <a:ea typeface="DejaVu Sans"/>
              </a:rPr>
              <a:t> — если договором предусмотрено исчисление арендной платы от кадастровой стоимости;</a:t>
            </a:r>
            <a:endParaRPr lang="ru-RU" sz="1800" b="0" strike="noStrike" spc="-1">
              <a:latin typeface="Times New Roman"/>
            </a:endParaRPr>
          </a:p>
          <a:p>
            <a:pPr marL="285840" indent="-281520">
              <a:lnSpc>
                <a:spcPct val="150000"/>
              </a:lnSpc>
              <a:buClr>
                <a:srgbClr val="008CFF"/>
              </a:buClr>
              <a:buFont typeface="Arial"/>
              <a:buChar char="•"/>
            </a:pPr>
            <a:r>
              <a:rPr lang="ru-RU" sz="1800" b="1" strike="noStrike" spc="-1">
                <a:solidFill>
                  <a:srgbClr val="000000"/>
                </a:solidFill>
                <a:latin typeface="Times New Roman"/>
                <a:ea typeface="DejaVu Sans"/>
              </a:rPr>
              <a:t>Арендатор частных земель</a:t>
            </a:r>
            <a:r>
              <a:rPr lang="ru-RU" sz="1800" b="0" strike="noStrike" spc="-1">
                <a:solidFill>
                  <a:srgbClr val="000000"/>
                </a:solidFill>
                <a:latin typeface="Times New Roman"/>
                <a:ea typeface="DejaVu Sans"/>
              </a:rPr>
              <a:t> — арендная плата считается от кадастровой стоимости и при условии, что договором предусмотрено согласие арендодателя на такой пересмотр;</a:t>
            </a:r>
            <a:endParaRPr lang="ru-RU" sz="1800" b="0" strike="noStrike" spc="-1">
              <a:latin typeface="Times New Roman"/>
            </a:endParaRPr>
          </a:p>
          <a:p>
            <a:pPr marL="285840" indent="-281520">
              <a:lnSpc>
                <a:spcPct val="150000"/>
              </a:lnSpc>
              <a:buClr>
                <a:srgbClr val="008CFF"/>
              </a:buClr>
              <a:buFont typeface="Arial"/>
              <a:buChar char="•"/>
            </a:pPr>
            <a:r>
              <a:rPr lang="ru-RU" sz="1800" b="0" strike="noStrike" spc="-1">
                <a:solidFill>
                  <a:srgbClr val="000000"/>
                </a:solidFill>
                <a:latin typeface="Times New Roman"/>
                <a:ea typeface="DejaVu Sans"/>
              </a:rPr>
              <a:t>В отношении государственных, муниципальных, не разграниченных земель — соответствующий </a:t>
            </a:r>
            <a:r>
              <a:rPr lang="ru-RU" sz="1800" b="1" strike="noStrike" spc="-1">
                <a:solidFill>
                  <a:srgbClr val="000000"/>
                </a:solidFill>
                <a:latin typeface="Times New Roman"/>
                <a:ea typeface="DejaVu Sans"/>
              </a:rPr>
              <a:t>орган государственной власти или орган местного самоуправления</a:t>
            </a:r>
            <a:r>
              <a:rPr lang="ru-RU" sz="1800" b="0" strike="noStrike" spc="-1">
                <a:solidFill>
                  <a:srgbClr val="000000"/>
                </a:solidFill>
                <a:latin typeface="Times New Roman"/>
                <a:ea typeface="DejaVu Sans"/>
              </a:rPr>
              <a:t>;</a:t>
            </a:r>
            <a:endParaRPr lang="ru-RU" sz="1800" b="0" strike="noStrike" spc="-1">
              <a:latin typeface="Times New Roman"/>
            </a:endParaRPr>
          </a:p>
          <a:p>
            <a:pPr marL="285840" indent="-281520">
              <a:lnSpc>
                <a:spcPct val="150000"/>
              </a:lnSpc>
              <a:buClr>
                <a:srgbClr val="008CFF"/>
              </a:buClr>
              <a:buFont typeface="Arial"/>
              <a:buChar char="•"/>
            </a:pPr>
            <a:r>
              <a:rPr lang="ru-RU" sz="1800" b="1" strike="noStrike" spc="-1">
                <a:solidFill>
                  <a:srgbClr val="000000"/>
                </a:solidFill>
                <a:latin typeface="Times New Roman"/>
                <a:ea typeface="DejaVu Sans"/>
              </a:rPr>
              <a:t>Лицо, имеющее право на выкуп земельного участка</a:t>
            </a:r>
            <a:r>
              <a:rPr lang="ru-RU" sz="1800" b="0" strike="noStrike" spc="-1">
                <a:solidFill>
                  <a:srgbClr val="000000"/>
                </a:solidFill>
                <a:latin typeface="Times New Roman"/>
                <a:ea typeface="DejaVu Sans"/>
              </a:rPr>
              <a:t>, если выкупная цена должна рассчитываться от кадастровой стоимости.</a:t>
            </a:r>
            <a:endParaRPr lang="ru-RU" sz="1800" b="0" strike="noStrike" spc="-1">
              <a:latin typeface="Times New Roman"/>
            </a:endParaRPr>
          </a:p>
          <a:p>
            <a:pPr>
              <a:lnSpc>
                <a:spcPct val="150000"/>
              </a:lnSpc>
            </a:pPr>
            <a:endParaRPr lang="ru-RU" sz="18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ОСПАРИВАНИЕ КАДАСТРОВОЙ СТОИМОСТИ В СУДЕБНОМ ПОРЯДКЕ</a:t>
            </a:r>
            <a:endParaRPr lang="ru-RU" sz="1800" b="0" strike="noStrike" spc="-1">
              <a:latin typeface="Times New Roman"/>
            </a:endParaRPr>
          </a:p>
        </p:txBody>
      </p:sp>
      <p:pic>
        <p:nvPicPr>
          <p:cNvPr id="273" name="Рисунок 38_18"/>
          <p:cNvPicPr/>
          <p:nvPr/>
        </p:nvPicPr>
        <p:blipFill>
          <a:blip r:embed="rId2" cstate="print"/>
          <a:stretch/>
        </p:blipFill>
        <p:spPr>
          <a:xfrm>
            <a:off x="180000" y="122760"/>
            <a:ext cx="540000" cy="544320"/>
          </a:xfrm>
          <a:prstGeom prst="rect">
            <a:avLst/>
          </a:prstGeom>
          <a:ln w="0">
            <a:noFill/>
          </a:ln>
        </p:spPr>
      </p:pic>
      <p:sp>
        <p:nvSpPr>
          <p:cNvPr id="274"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275" name="CustomShape 3"/>
          <p:cNvSpPr/>
          <p:nvPr/>
        </p:nvSpPr>
        <p:spPr>
          <a:xfrm>
            <a:off x="360000" y="1080000"/>
            <a:ext cx="11876040" cy="1215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15000"/>
              </a:lnSpc>
              <a:spcAft>
                <a:spcPts val="1001"/>
              </a:spcAft>
            </a:pPr>
            <a:r>
              <a:rPr lang="ru-RU" sz="1800" b="0" strike="noStrike" spc="-1">
                <a:solidFill>
                  <a:srgbClr val="000000"/>
                </a:solidFill>
                <a:latin typeface="Times New Roman"/>
                <a:ea typeface="Times New Roman"/>
              </a:rPr>
              <a:t>Споры о результатах определения кадастровой стоимости рассматриваются в порядке административного судопроизводства по правилам главы 25 Кодекса об административном судопроизводстве РФ.</a:t>
            </a:r>
            <a:endParaRPr lang="ru-RU" sz="1800" b="0" strike="noStrike" spc="-1">
              <a:latin typeface="Times New Roman"/>
            </a:endParaRPr>
          </a:p>
          <a:p>
            <a:pPr>
              <a:lnSpc>
                <a:spcPct val="115000"/>
              </a:lnSpc>
              <a:spcAft>
                <a:spcPts val="1001"/>
              </a:spcAft>
            </a:pPr>
            <a:r>
              <a:rPr lang="ru-RU" sz="1800" b="0" strike="noStrike" spc="-1">
                <a:solidFill>
                  <a:srgbClr val="000000"/>
                </a:solidFill>
                <a:latin typeface="Times New Roman"/>
                <a:ea typeface="Times New Roman"/>
              </a:rPr>
              <a:t>Для обращения в суд необходимо:</a:t>
            </a:r>
            <a:endParaRPr lang="ru-RU" sz="1800" b="0" strike="noStrike" spc="-1">
              <a:latin typeface="Times New Roman"/>
            </a:endParaRPr>
          </a:p>
        </p:txBody>
      </p:sp>
      <p:sp>
        <p:nvSpPr>
          <p:cNvPr id="276" name="CustomShape 4"/>
          <p:cNvSpPr/>
          <p:nvPr/>
        </p:nvSpPr>
        <p:spPr>
          <a:xfrm>
            <a:off x="360000" y="2340000"/>
            <a:ext cx="116960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1520">
              <a:lnSpc>
                <a:spcPct val="100000"/>
              </a:lnSpc>
              <a:buClr>
                <a:srgbClr val="008CFF"/>
              </a:buClr>
              <a:buFont typeface="Arial"/>
              <a:buChar char="•"/>
            </a:pPr>
            <a:r>
              <a:rPr lang="ru-RU" sz="1800" b="0" strike="noStrike" spc="-1">
                <a:solidFill>
                  <a:srgbClr val="000000"/>
                </a:solidFill>
                <a:latin typeface="Times New Roman"/>
                <a:ea typeface="Times New Roman"/>
              </a:rPr>
              <a:t>Составить административное исковое заявление;</a:t>
            </a:r>
            <a:endParaRPr lang="ru-RU" sz="1800" b="0" strike="noStrike" spc="-1">
              <a:latin typeface="Times New Roman"/>
            </a:endParaRPr>
          </a:p>
          <a:p>
            <a:pPr marL="285840" indent="-281520">
              <a:lnSpc>
                <a:spcPct val="100000"/>
              </a:lnSpc>
              <a:buClr>
                <a:srgbClr val="008CFF"/>
              </a:buClr>
              <a:buFont typeface="Arial"/>
              <a:buChar char="•"/>
            </a:pPr>
            <a:r>
              <a:rPr lang="ru-RU" sz="1800" b="0" strike="noStrike" spc="-1">
                <a:solidFill>
                  <a:srgbClr val="000000"/>
                </a:solidFill>
                <a:latin typeface="Times New Roman"/>
                <a:ea typeface="Times New Roman"/>
              </a:rPr>
              <a:t>Приложить необходимые документы;</a:t>
            </a:r>
            <a:endParaRPr lang="ru-RU" sz="1800" b="0" strike="noStrike" spc="-1">
              <a:latin typeface="Times New Roman"/>
            </a:endParaRPr>
          </a:p>
          <a:p>
            <a:pPr marL="285840" indent="-281520">
              <a:lnSpc>
                <a:spcPct val="100000"/>
              </a:lnSpc>
              <a:buClr>
                <a:srgbClr val="008CFF"/>
              </a:buClr>
              <a:buFont typeface="Arial"/>
              <a:buChar char="•"/>
            </a:pPr>
            <a:r>
              <a:rPr lang="ru-RU" sz="1800" b="0" strike="noStrike" spc="-1">
                <a:solidFill>
                  <a:srgbClr val="000000"/>
                </a:solidFill>
                <a:latin typeface="Times New Roman"/>
                <a:ea typeface="Times New Roman"/>
              </a:rPr>
              <a:t>Уплатить государственную пошлину.</a:t>
            </a:r>
            <a:endParaRPr lang="ru-RU" sz="1800" b="0" strike="noStrike" spc="-1">
              <a:latin typeface="Times New Roman"/>
            </a:endParaRPr>
          </a:p>
        </p:txBody>
      </p:sp>
      <p:sp>
        <p:nvSpPr>
          <p:cNvPr id="277" name="CustomShape 5"/>
          <p:cNvSpPr/>
          <p:nvPr/>
        </p:nvSpPr>
        <p:spPr>
          <a:xfrm>
            <a:off x="720000" y="5040000"/>
            <a:ext cx="11336040" cy="896040"/>
          </a:xfrm>
          <a:prstGeom prst="roundRect">
            <a:avLst>
              <a:gd name="adj" fmla="val 16667"/>
            </a:avLst>
          </a:prstGeom>
          <a:solidFill>
            <a:srgbClr val="ECF3FA"/>
          </a:solidFill>
          <a:ln w="1260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spcAft>
                <a:spcPts val="1001"/>
              </a:spcAft>
            </a:pPr>
            <a:r>
              <a:rPr lang="ru-RU" sz="1600" b="1" strike="noStrike" spc="-1">
                <a:solidFill>
                  <a:srgbClr val="000000"/>
                </a:solidFill>
                <a:latin typeface="Times New Roman"/>
                <a:ea typeface="Times New Roman"/>
              </a:rPr>
              <a:t>Если оспаривается кадастровая стоимость нескольких объектов недвижимости, указанных в одном административном исковом заявлении, то уплатить гос.пошлину нужно за каждый объект (п. 30 Постановления Пленума № 28)</a:t>
            </a:r>
            <a:endParaRPr lang="ru-RU" sz="1600" b="0" strike="noStrike" spc="-1">
              <a:latin typeface="Times New Roman"/>
            </a:endParaRPr>
          </a:p>
        </p:txBody>
      </p:sp>
      <p:sp>
        <p:nvSpPr>
          <p:cNvPr id="278" name="CustomShape 6"/>
          <p:cNvSpPr/>
          <p:nvPr/>
        </p:nvSpPr>
        <p:spPr>
          <a:xfrm>
            <a:off x="200520" y="468000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
        <p:nvSpPr>
          <p:cNvPr id="279" name="CustomShape 7"/>
          <p:cNvSpPr/>
          <p:nvPr/>
        </p:nvSpPr>
        <p:spPr>
          <a:xfrm>
            <a:off x="360000" y="3600000"/>
            <a:ext cx="11876040" cy="33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1800" b="0" strike="noStrike" spc="-1">
                <a:solidFill>
                  <a:srgbClr val="000000"/>
                </a:solidFill>
                <a:latin typeface="Times New Roman"/>
                <a:ea typeface="Times New Roman"/>
              </a:rPr>
              <a:t>Согласно пп. 7 п.1 ст. 333.19 НК РФ, размер гос.пошлины составляет: </a:t>
            </a:r>
            <a:endParaRPr lang="ru-RU" sz="1800" b="0" strike="noStrike" spc="-1">
              <a:latin typeface="Times New Roman"/>
            </a:endParaRPr>
          </a:p>
        </p:txBody>
      </p:sp>
      <p:sp>
        <p:nvSpPr>
          <p:cNvPr id="280" name="CustomShape 8"/>
          <p:cNvSpPr/>
          <p:nvPr/>
        </p:nvSpPr>
        <p:spPr>
          <a:xfrm>
            <a:off x="360000" y="3780000"/>
            <a:ext cx="521604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ru-RU" sz="3200" b="0" strike="noStrike" spc="-1">
              <a:latin typeface="Times New Roman"/>
            </a:endParaRPr>
          </a:p>
          <a:p>
            <a:pPr marL="285840" indent="-281520">
              <a:lnSpc>
                <a:spcPct val="100000"/>
              </a:lnSpc>
              <a:buClr>
                <a:srgbClr val="4FA730"/>
              </a:buClr>
              <a:buFont typeface="Arial"/>
              <a:buChar char="•"/>
            </a:pPr>
            <a:r>
              <a:rPr lang="ru-RU" sz="1800" b="0" strike="noStrike" spc="-1">
                <a:solidFill>
                  <a:srgbClr val="000000"/>
                </a:solidFill>
                <a:latin typeface="Times New Roman"/>
                <a:ea typeface="DejaVu Sans"/>
              </a:rPr>
              <a:t>2000 руб. - для юридических лиц;</a:t>
            </a:r>
            <a:endParaRPr lang="ru-RU" sz="1800" b="0" strike="noStrike" spc="-1">
              <a:latin typeface="Times New Roman"/>
            </a:endParaRPr>
          </a:p>
          <a:p>
            <a:pPr marL="285840" indent="-281520">
              <a:lnSpc>
                <a:spcPct val="100000"/>
              </a:lnSpc>
              <a:buClr>
                <a:srgbClr val="4FA730"/>
              </a:buClr>
              <a:buFont typeface="Arial"/>
              <a:buChar char="•"/>
            </a:pPr>
            <a:r>
              <a:rPr lang="ru-RU" sz="1800" b="0" strike="noStrike" spc="-1">
                <a:solidFill>
                  <a:srgbClr val="000000"/>
                </a:solidFill>
                <a:latin typeface="Times New Roman"/>
                <a:ea typeface="DejaVu Sans"/>
              </a:rPr>
              <a:t>300 руб. - для физических лиц</a:t>
            </a:r>
            <a:endParaRPr lang="ru-RU" sz="1800" b="0" strike="noStrike" spc="-1">
              <a:latin typeface="Times New Roman"/>
            </a:endParaRPr>
          </a:p>
          <a:p>
            <a:pPr>
              <a:lnSpc>
                <a:spcPct val="100000"/>
              </a:lnSpc>
            </a:pPr>
            <a:endParaRPr lang="ru-RU" sz="1800" b="0" strike="noStrike" spc="-1">
              <a:latin typeface="Times New Roman"/>
            </a:endParaRPr>
          </a:p>
        </p:txBody>
      </p:sp>
      <p:sp>
        <p:nvSpPr>
          <p:cNvPr id="281" name="CustomShape 9"/>
          <p:cNvSpPr/>
          <p:nvPr/>
        </p:nvSpPr>
        <p:spPr>
          <a:xfrm>
            <a:off x="1170180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8</a:t>
            </a:r>
            <a:endParaRPr lang="ru-RU" sz="20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CustomShape 1"/>
          <p:cNvSpPr/>
          <p:nvPr/>
        </p:nvSpPr>
        <p:spPr>
          <a:xfrm>
            <a:off x="0" y="38160"/>
            <a:ext cx="12187440" cy="820800"/>
          </a:xfrm>
          <a:prstGeom prst="rect">
            <a:avLst/>
          </a:prstGeom>
          <a:solidFill>
            <a:schemeClr val="bg1"/>
          </a:solidFill>
          <a:ln>
            <a:noFill/>
          </a:ln>
          <a:effectLst>
            <a:outerShdw blurRad="254000" dist="76320" dir="5400000" algn="t" rotWithShape="0">
              <a:schemeClr val="tx1">
                <a:lumMod val="50000"/>
                <a:alpha val="22000"/>
              </a:scheme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90000"/>
              </a:lnSpc>
            </a:pPr>
            <a:r>
              <a:rPr lang="ru-RU" sz="1800" b="1" strike="noStrike" spc="-1">
                <a:solidFill>
                  <a:srgbClr val="1890FB"/>
                </a:solidFill>
                <a:latin typeface="Arial"/>
                <a:ea typeface="Microsoft YaHei"/>
              </a:rPr>
              <a:t>                </a:t>
            </a:r>
            <a:r>
              <a:rPr lang="ru-RU" sz="1800" b="1" strike="noStrike" spc="-1">
                <a:solidFill>
                  <a:srgbClr val="1890FB"/>
                </a:solidFill>
                <a:latin typeface="Times New Roman"/>
                <a:ea typeface="Microsoft YaHei"/>
              </a:rPr>
              <a:t>ОСПАРИВАНИЕ КАДАСТРОВОЙ СТОИМОСТИ В СУДЕБНОМ ПОРЯДКЕ</a:t>
            </a:r>
            <a:endParaRPr lang="ru-RU" sz="1800" b="0" strike="noStrike" spc="-1">
              <a:latin typeface="Times New Roman"/>
            </a:endParaRPr>
          </a:p>
        </p:txBody>
      </p:sp>
      <p:pic>
        <p:nvPicPr>
          <p:cNvPr id="283" name="Рисунок 38_19"/>
          <p:cNvPicPr/>
          <p:nvPr/>
        </p:nvPicPr>
        <p:blipFill>
          <a:blip r:embed="rId2" cstate="print"/>
          <a:stretch/>
        </p:blipFill>
        <p:spPr>
          <a:xfrm>
            <a:off x="180000" y="122760"/>
            <a:ext cx="540000" cy="544320"/>
          </a:xfrm>
          <a:prstGeom prst="rect">
            <a:avLst/>
          </a:prstGeom>
          <a:ln w="0">
            <a:noFill/>
          </a:ln>
        </p:spPr>
      </p:pic>
      <p:sp>
        <p:nvSpPr>
          <p:cNvPr id="284" name="CustomShape 2"/>
          <p:cNvSpPr/>
          <p:nvPr/>
        </p:nvSpPr>
        <p:spPr>
          <a:xfrm>
            <a:off x="880920" y="1132920"/>
            <a:ext cx="10635120" cy="77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50000"/>
              </a:lnSpc>
            </a:pPr>
            <a:endParaRPr lang="ru-RU" sz="3200" b="0" strike="noStrike" spc="-1">
              <a:latin typeface="Times New Roman"/>
            </a:endParaRPr>
          </a:p>
          <a:p>
            <a:pPr>
              <a:lnSpc>
                <a:spcPct val="150000"/>
              </a:lnSpc>
            </a:pPr>
            <a:endParaRPr lang="ru-RU" sz="3200" b="0" strike="noStrike" spc="-1">
              <a:latin typeface="Times New Roman"/>
            </a:endParaRPr>
          </a:p>
        </p:txBody>
      </p:sp>
      <p:sp>
        <p:nvSpPr>
          <p:cNvPr id="285" name="CustomShape 3"/>
          <p:cNvSpPr/>
          <p:nvPr/>
        </p:nvSpPr>
        <p:spPr>
          <a:xfrm>
            <a:off x="1071000" y="1071000"/>
            <a:ext cx="10076040" cy="257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pPr>
            <a:r>
              <a:rPr lang="ru-RU" sz="2200" b="0" strike="noStrike" spc="-1">
                <a:solidFill>
                  <a:srgbClr val="000000"/>
                </a:solidFill>
                <a:latin typeface="Times New Roman"/>
                <a:ea typeface="Times New Roman"/>
              </a:rPr>
              <a:t>Административное исковое заявление и необходимые документы подаются в суд </a:t>
            </a:r>
            <a:r>
              <a:rPr lang="ru-RU" sz="2200" b="1" strike="noStrike" spc="-1">
                <a:solidFill>
                  <a:srgbClr val="000000"/>
                </a:solidFill>
                <a:latin typeface="Times New Roman"/>
                <a:ea typeface="Times New Roman"/>
              </a:rPr>
              <a:t>по местонахождению административного ответчика</a:t>
            </a:r>
            <a:r>
              <a:rPr lang="ru-RU" sz="2200" b="0" strike="noStrike" spc="-1">
                <a:solidFill>
                  <a:srgbClr val="000000"/>
                </a:solidFill>
                <a:latin typeface="Times New Roman"/>
                <a:ea typeface="Times New Roman"/>
              </a:rPr>
              <a:t> (пункт 15 части 1 статьи 20, часть 1-3 статьи 22 часть 4 статьи 245 КАС РФ).</a:t>
            </a:r>
            <a:endParaRPr lang="ru-RU" sz="2200" b="0" strike="noStrike" spc="-1">
              <a:latin typeface="Times New Roman"/>
            </a:endParaRPr>
          </a:p>
          <a:p>
            <a:pPr algn="just">
              <a:lnSpc>
                <a:spcPct val="115000"/>
              </a:lnSpc>
            </a:pPr>
            <a:endParaRPr lang="ru-RU" sz="2200" b="0" strike="noStrike" spc="-1">
              <a:latin typeface="Times New Roman"/>
            </a:endParaRPr>
          </a:p>
          <a:p>
            <a:pPr algn="just">
              <a:lnSpc>
                <a:spcPct val="115000"/>
              </a:lnSpc>
            </a:pPr>
            <a:r>
              <a:rPr lang="ru-RU" sz="2200" b="0" strike="noStrike" spc="-1">
                <a:solidFill>
                  <a:srgbClr val="000000"/>
                </a:solidFill>
                <a:latin typeface="Times New Roman"/>
                <a:ea typeface="Times New Roman"/>
              </a:rPr>
              <a:t>По делам об оспаривании кадастровой стоимости на стороне ответчика выступают:</a:t>
            </a:r>
            <a:endParaRPr lang="ru-RU" sz="2200" b="0" strike="noStrike" spc="-1">
              <a:latin typeface="Times New Roman"/>
            </a:endParaRPr>
          </a:p>
          <a:p>
            <a:pPr algn="just">
              <a:lnSpc>
                <a:spcPct val="115000"/>
              </a:lnSpc>
            </a:pPr>
            <a:endParaRPr lang="ru-RU" sz="2200" b="0" strike="noStrike" spc="-1">
              <a:latin typeface="Times New Roman"/>
            </a:endParaRPr>
          </a:p>
        </p:txBody>
      </p:sp>
      <p:sp>
        <p:nvSpPr>
          <p:cNvPr id="286" name="CustomShape 4"/>
          <p:cNvSpPr/>
          <p:nvPr/>
        </p:nvSpPr>
        <p:spPr>
          <a:xfrm>
            <a:off x="1071000" y="3193920"/>
            <a:ext cx="11156040" cy="226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ru-RU" sz="3200" b="0" strike="noStrike" spc="-1">
              <a:latin typeface="Times New Roman"/>
            </a:endParaRPr>
          </a:p>
          <a:p>
            <a:pPr marL="285840" indent="-281520">
              <a:lnSpc>
                <a:spcPct val="100000"/>
              </a:lnSpc>
              <a:buClr>
                <a:srgbClr val="4FA730"/>
              </a:buClr>
              <a:buFont typeface="Arial"/>
              <a:buChar char="•"/>
            </a:pPr>
            <a:r>
              <a:rPr lang="ru-RU" sz="2200" b="0" strike="noStrike" spc="-1">
                <a:solidFill>
                  <a:srgbClr val="000000"/>
                </a:solidFill>
                <a:latin typeface="Times New Roman"/>
                <a:ea typeface="Times New Roman"/>
              </a:rPr>
              <a:t>орган государственной власти субъекта РФ или орган местного самоуправления, утвердившие результаты определения кадастровой стоимости</a:t>
            </a:r>
            <a:r>
              <a:rPr lang="ru-RU" sz="2200" b="0" strike="noStrike" spc="-1">
                <a:solidFill>
                  <a:srgbClr val="000000"/>
                </a:solidFill>
                <a:latin typeface="Times New Roman"/>
                <a:ea typeface="DejaVu Sans"/>
              </a:rPr>
              <a:t>;</a:t>
            </a:r>
            <a:endParaRPr lang="ru-RU" sz="2200" b="0" strike="noStrike" spc="-1">
              <a:latin typeface="Times New Roman"/>
            </a:endParaRPr>
          </a:p>
          <a:p>
            <a:pPr marL="285840" indent="-281520">
              <a:lnSpc>
                <a:spcPct val="115000"/>
              </a:lnSpc>
              <a:spcAft>
                <a:spcPts val="1001"/>
              </a:spcAft>
              <a:buClr>
                <a:srgbClr val="4FA730"/>
              </a:buClr>
              <a:buFont typeface="Arial"/>
              <a:buChar char="•"/>
            </a:pPr>
            <a:r>
              <a:rPr lang="ru-RU" sz="2200" b="0" strike="noStrike" spc="-1">
                <a:solidFill>
                  <a:srgbClr val="000000"/>
                </a:solidFill>
                <a:latin typeface="Times New Roman"/>
                <a:ea typeface="Times New Roman"/>
              </a:rPr>
              <a:t>государственный орган, осуществляющий функции по государственной кадастровой оценке.</a:t>
            </a:r>
            <a:endParaRPr lang="ru-RU" sz="2200" b="0" strike="noStrike" spc="-1">
              <a:latin typeface="Times New Roman"/>
            </a:endParaRPr>
          </a:p>
          <a:p>
            <a:pPr>
              <a:lnSpc>
                <a:spcPct val="100000"/>
              </a:lnSpc>
            </a:pPr>
            <a:endParaRPr lang="ru-RU" sz="2200" b="0" strike="noStrike" spc="-1">
              <a:latin typeface="Times New Roman"/>
            </a:endParaRPr>
          </a:p>
        </p:txBody>
      </p:sp>
      <p:sp>
        <p:nvSpPr>
          <p:cNvPr id="287" name="CustomShape 5"/>
          <p:cNvSpPr/>
          <p:nvPr/>
        </p:nvSpPr>
        <p:spPr>
          <a:xfrm>
            <a:off x="11652480" y="6402600"/>
            <a:ext cx="535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000" b="1" strike="noStrike" spc="-1">
                <a:solidFill>
                  <a:srgbClr val="1890FB"/>
                </a:solidFill>
                <a:latin typeface="Arial"/>
                <a:ea typeface="DejaVu Sans"/>
              </a:rPr>
              <a:t>9</a:t>
            </a:r>
            <a:endParaRPr lang="ru-RU" sz="2000" b="0" strike="noStrike" spc="-1">
              <a:latin typeface="Times New Roman"/>
            </a:endParaRPr>
          </a:p>
        </p:txBody>
      </p:sp>
      <p:sp>
        <p:nvSpPr>
          <p:cNvPr id="288" name="CustomShape 6"/>
          <p:cNvSpPr/>
          <p:nvPr/>
        </p:nvSpPr>
        <p:spPr>
          <a:xfrm>
            <a:off x="380520" y="862920"/>
            <a:ext cx="518040" cy="1552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9600" b="0" strike="noStrike" spc="-1">
                <a:solidFill>
                  <a:srgbClr val="4AD214"/>
                </a:solidFill>
                <a:latin typeface="Arial"/>
                <a:ea typeface="DejaVu Sans"/>
              </a:rPr>
              <a:t>!</a:t>
            </a:r>
            <a:endParaRPr lang="ru-RU" sz="9600" b="0" strike="noStrike" spc="-1">
              <a:latin typeface="Times New Roman"/>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8CFF"/>
      </a:dk2>
      <a:lt2>
        <a:srgbClr val="ECF3FA"/>
      </a:lt2>
      <a:accent1>
        <a:srgbClr val="008CFF"/>
      </a:accent1>
      <a:accent2>
        <a:srgbClr val="4FA730"/>
      </a:accent2>
      <a:accent3>
        <a:srgbClr val="E17900"/>
      </a:accent3>
      <a:accent4>
        <a:srgbClr val="85C0FB"/>
      </a:accent4>
      <a:accent5>
        <a:srgbClr val="92D050"/>
      </a:accent5>
      <a:accent6>
        <a:srgbClr val="FFC000"/>
      </a:accent6>
      <a:hlink>
        <a:srgbClr val="E17900"/>
      </a:hlink>
      <a:folHlink>
        <a:srgbClr val="4472C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8862</TotalTime>
  <Words>3104</Words>
  <Application>Microsoft Office PowerPoint</Application>
  <PresentationFormat>Произвольный</PresentationFormat>
  <Paragraphs>293</Paragraphs>
  <Slides>32</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32</vt:i4>
      </vt:variant>
    </vt:vector>
  </HeadingPairs>
  <TitlesOfParts>
    <vt:vector size="37" baseType="lpstr">
      <vt:lpstr>Office Theme</vt:lpstr>
      <vt:lpstr>Office Theme</vt:lpstr>
      <vt:lpstr>Office Theme</vt:lpstr>
      <vt:lpstr>Office Theme</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Супрун Дарья Сергеевна</dc:creator>
  <dc:description/>
  <cp:lastModifiedBy>Burl</cp:lastModifiedBy>
  <cp:revision>124</cp:revision>
  <dcterms:created xsi:type="dcterms:W3CDTF">2022-02-04T13:37:44Z</dcterms:created>
  <dcterms:modified xsi:type="dcterms:W3CDTF">2024-05-16T08:17:36Z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